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3" r:id="rId1"/>
    <p:sldMasterId id="2147483779" r:id="rId2"/>
    <p:sldMasterId id="2147483786" r:id="rId3"/>
    <p:sldMasterId id="2147483793" r:id="rId4"/>
    <p:sldMasterId id="2147483800" r:id="rId5"/>
  </p:sldMasterIdLst>
  <p:notesMasterIdLst>
    <p:notesMasterId r:id="rId14"/>
  </p:notesMasterIdLst>
  <p:sldIdLst>
    <p:sldId id="260" r:id="rId6"/>
    <p:sldId id="262" r:id="rId7"/>
    <p:sldId id="263" r:id="rId8"/>
    <p:sldId id="267" r:id="rId9"/>
    <p:sldId id="265" r:id="rId10"/>
    <p:sldId id="264" r:id="rId11"/>
    <p:sldId id="266" r:id="rId12"/>
    <p:sldId id="268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A69"/>
    <a:srgbClr val="93B94A"/>
    <a:srgbClr val="FAA942"/>
    <a:srgbClr val="EC6608"/>
    <a:srgbClr val="0EACD5"/>
    <a:srgbClr val="005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130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176" y="6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1328FA-D513-474A-9414-58CCBADCB715}" type="datetimeFigureOut">
              <a:rPr lang="de-DE" smtClean="0"/>
              <a:t>13.06.24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DDEA2-58A5-4C53-A1B6-D6A29C27D54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3944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3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31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3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841257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chemeClr val="accent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0250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17954" y="4986338"/>
            <a:ext cx="1497000" cy="733425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43797" y="5784947"/>
            <a:ext cx="3071157" cy="576263"/>
          </a:xfrm>
          <a:prstGeom prst="rect">
            <a:avLst/>
          </a:prstGeom>
          <a:solidFill>
            <a:schemeClr val="accent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66257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472304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9728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5887422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7901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chemeClr val="accent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37777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353495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2FCFF61-4CC8-4810-97CD-7CDB795F14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4" name="Titel 16">
            <a:extLst>
              <a:ext uri="{FF2B5EF4-FFF2-40B4-BE49-F238E27FC236}">
                <a16:creationId xmlns:a16="http://schemas.microsoft.com/office/drawing/2014/main" id="{A209F5BA-4EB9-4715-9F95-0518AF79F63B}"/>
              </a:ext>
            </a:extLst>
          </p:cNvPr>
          <p:cNvSpPr txBox="1">
            <a:spLocks/>
          </p:cNvSpPr>
          <p:nvPr userDrawn="1"/>
        </p:nvSpPr>
        <p:spPr>
          <a:xfrm>
            <a:off x="-9331" y="556838"/>
            <a:ext cx="4357396" cy="644004"/>
          </a:xfrm>
          <a:prstGeom prst="rect">
            <a:avLst/>
          </a:prstGeom>
          <a:solidFill>
            <a:srgbClr val="21628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0000" tIns="72000" rIns="180000" bIns="720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b="0" dirty="0">
                <a:solidFill>
                  <a:schemeClr val="bg1"/>
                </a:solidFill>
                <a:latin typeface="+mj-lt"/>
              </a:rPr>
              <a:t>Farben &amp; Schriften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3EC9644-91AF-4887-AC95-685FC84632F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09221"/>
            <a:ext cx="10515600" cy="21069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b="0" baseline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Font typeface="Wingdings" panose="05000000000000000000" pitchFamily="2" charset="2"/>
              <a:buNone/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Dunkelblau ist unsere Hauptfarbe</a:t>
            </a:r>
          </a:p>
          <a:p>
            <a:pPr lvl="0"/>
            <a:r>
              <a:rPr lang="de-DE" dirty="0"/>
              <a:t>Bei </a:t>
            </a:r>
            <a:r>
              <a:rPr lang="de-DE" dirty="0" err="1"/>
              <a:t>departmentspezifischer</a:t>
            </a:r>
            <a:r>
              <a:rPr lang="de-DE" dirty="0"/>
              <a:t> Gestaltung die dafür vorgesehene Farbe in Kombination mit der jeweils </a:t>
            </a:r>
            <a:r>
              <a:rPr lang="de-DE" dirty="0" err="1"/>
              <a:t>dünkleren</a:t>
            </a:r>
            <a:r>
              <a:rPr lang="de-DE" dirty="0"/>
              <a:t>/helleren Farbe verwenden </a:t>
            </a:r>
          </a:p>
          <a:p>
            <a:pPr lvl="0"/>
            <a:r>
              <a:rPr lang="de-DE" dirty="0"/>
              <a:t>Die Schrift </a:t>
            </a:r>
            <a:r>
              <a:rPr lang="de-DE" dirty="0" err="1"/>
              <a:t>Exo</a:t>
            </a:r>
            <a:r>
              <a:rPr lang="de-DE" dirty="0"/>
              <a:t> 2 Medium wird für Überschriften verwendet und Gill Sans für den Text</a:t>
            </a:r>
          </a:p>
          <a:p>
            <a:pPr lvl="0"/>
            <a:r>
              <a:rPr lang="de-DE" dirty="0"/>
              <a:t>Für Hauptüberschriften und Titel gibt es vordefinierte Balken-Elemente und Schriftgrößen die empfohlen werden, aber notfalls angepasst werden können. </a:t>
            </a:r>
          </a:p>
          <a:p>
            <a:pPr lvl="0"/>
            <a:r>
              <a:rPr lang="de-DE" dirty="0"/>
              <a:t>Je nach Fall können die Balken länger gezogen oder die Schriftgröße adaptiert werden, damit der alle Zeichen stimmig in den definierten Balken passen.</a:t>
            </a:r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B6F7B03-AADA-4883-8381-695DF776A49A}"/>
              </a:ext>
            </a:extLst>
          </p:cNvPr>
          <p:cNvGrpSpPr/>
          <p:nvPr userDrawn="1"/>
        </p:nvGrpSpPr>
        <p:grpSpPr>
          <a:xfrm>
            <a:off x="546200" y="4399312"/>
            <a:ext cx="11099600" cy="1562950"/>
            <a:chOff x="482800" y="2702560"/>
            <a:chExt cx="11099600" cy="1808479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52583A11-D451-45F7-B46D-979534F03138}"/>
                </a:ext>
              </a:extLst>
            </p:cNvPr>
            <p:cNvGrpSpPr/>
            <p:nvPr/>
          </p:nvGrpSpPr>
          <p:grpSpPr>
            <a:xfrm>
              <a:off x="611080" y="2702560"/>
              <a:ext cx="10971320" cy="1808479"/>
              <a:chOff x="345440" y="2755739"/>
              <a:chExt cx="12206538" cy="246834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D1D9625-74F4-405C-9B9C-2E3A931BD36D}"/>
                  </a:ext>
                </a:extLst>
              </p:cNvPr>
              <p:cNvSpPr/>
              <p:nvPr/>
            </p:nvSpPr>
            <p:spPr>
              <a:xfrm>
                <a:off x="2786748" y="2755739"/>
                <a:ext cx="2441308" cy="246834"/>
              </a:xfrm>
              <a:prstGeom prst="rect">
                <a:avLst/>
              </a:prstGeom>
              <a:solidFill>
                <a:srgbClr val="0EAC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B1A8184-8A0E-4E4B-BC88-C2E61280DF7D}"/>
                  </a:ext>
                </a:extLst>
              </p:cNvPr>
              <p:cNvSpPr/>
              <p:nvPr/>
            </p:nvSpPr>
            <p:spPr>
              <a:xfrm>
                <a:off x="345440" y="2755739"/>
                <a:ext cx="2441308" cy="246834"/>
              </a:xfrm>
              <a:prstGeom prst="rect">
                <a:avLst/>
              </a:prstGeom>
              <a:solidFill>
                <a:srgbClr val="2162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4E0B0E04-E1BA-4285-985F-0F2361DF48DF}"/>
                  </a:ext>
                </a:extLst>
              </p:cNvPr>
              <p:cNvSpPr/>
              <p:nvPr/>
            </p:nvSpPr>
            <p:spPr>
              <a:xfrm>
                <a:off x="7669363" y="2755739"/>
                <a:ext cx="2441308" cy="246834"/>
              </a:xfrm>
              <a:prstGeom prst="rect">
                <a:avLst/>
              </a:prstGeom>
              <a:solidFill>
                <a:srgbClr val="93B9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Rechteck 20">
                <a:extLst>
                  <a:ext uri="{FF2B5EF4-FFF2-40B4-BE49-F238E27FC236}">
                    <a16:creationId xmlns:a16="http://schemas.microsoft.com/office/drawing/2014/main" id="{19566CA8-0698-4DBA-92EF-DDBA3AAE1874}"/>
                  </a:ext>
                </a:extLst>
              </p:cNvPr>
              <p:cNvSpPr/>
              <p:nvPr/>
            </p:nvSpPr>
            <p:spPr>
              <a:xfrm>
                <a:off x="5228055" y="2755739"/>
                <a:ext cx="2441308" cy="246834"/>
              </a:xfrm>
              <a:prstGeom prst="rect">
                <a:avLst/>
              </a:prstGeom>
              <a:solidFill>
                <a:srgbClr val="FAA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Rechteck 21">
                <a:extLst>
                  <a:ext uri="{FF2B5EF4-FFF2-40B4-BE49-F238E27FC236}">
                    <a16:creationId xmlns:a16="http://schemas.microsoft.com/office/drawing/2014/main" id="{54C69EFA-C4C1-41F5-ABA0-054223937A7B}"/>
                  </a:ext>
                </a:extLst>
              </p:cNvPr>
              <p:cNvSpPr/>
              <p:nvPr/>
            </p:nvSpPr>
            <p:spPr>
              <a:xfrm>
                <a:off x="10110670" y="2755739"/>
                <a:ext cx="2441308" cy="246834"/>
              </a:xfrm>
              <a:prstGeom prst="rect">
                <a:avLst/>
              </a:prstGeom>
              <a:solidFill>
                <a:srgbClr val="008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B4DD0884-65F3-49A3-ACC5-9973D85827BD}"/>
                </a:ext>
              </a:extLst>
            </p:cNvPr>
            <p:cNvSpPr/>
            <p:nvPr/>
          </p:nvSpPr>
          <p:spPr>
            <a:xfrm>
              <a:off x="836819" y="3194973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#100/70/30/0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1AD29A2-1252-49C5-9092-D1ADA3A05D91}"/>
                </a:ext>
              </a:extLst>
            </p:cNvPr>
            <p:cNvSpPr/>
            <p:nvPr/>
          </p:nvSpPr>
          <p:spPr>
            <a:xfrm>
              <a:off x="3146500" y="3194973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#80/10/10/0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129D1A12-1F0E-44B9-8607-E1583B1AEAE8}"/>
                </a:ext>
              </a:extLst>
            </p:cNvPr>
            <p:cNvSpPr/>
            <p:nvPr/>
          </p:nvSpPr>
          <p:spPr>
            <a:xfrm>
              <a:off x="5362904" y="3186870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#0/40/100/0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9674D971-B6E3-4734-9133-12DC1992CE27}"/>
                </a:ext>
              </a:extLst>
            </p:cNvPr>
            <p:cNvSpPr/>
            <p:nvPr/>
          </p:nvSpPr>
          <p:spPr>
            <a:xfrm>
              <a:off x="7486065" y="320184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#50/10/100/0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459011CF-ABC7-49E9-BCB2-8CAB8E0C7C13}"/>
                </a:ext>
              </a:extLst>
            </p:cNvPr>
            <p:cNvSpPr/>
            <p:nvPr/>
          </p:nvSpPr>
          <p:spPr>
            <a:xfrm>
              <a:off x="9680329" y="318687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#100/30/80/0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F69C2F1B-BD7E-4150-89C2-0A035069A6B6}"/>
                </a:ext>
              </a:extLst>
            </p:cNvPr>
            <p:cNvSpPr/>
            <p:nvPr/>
          </p:nvSpPr>
          <p:spPr>
            <a:xfrm>
              <a:off x="482800" y="3806596"/>
              <a:ext cx="244290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Wirtschaft</a:t>
              </a:r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 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0DB7C490-5378-4A9F-9FE3-666279BDF2AB}"/>
                </a:ext>
              </a:extLst>
            </p:cNvPr>
            <p:cNvSpPr/>
            <p:nvPr/>
          </p:nvSpPr>
          <p:spPr>
            <a:xfrm>
              <a:off x="2677064" y="3837374"/>
              <a:ext cx="242118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Informationstechnologie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8A4736CD-5469-43D1-A487-CF28BC34D8B5}"/>
                </a:ext>
              </a:extLst>
            </p:cNvPr>
            <p:cNvSpPr/>
            <p:nvPr/>
          </p:nvSpPr>
          <p:spPr>
            <a:xfrm>
              <a:off x="4998129" y="3837374"/>
              <a:ext cx="21957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Soziales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ED56BAF9-EBD2-48C2-B1EC-54329892A90A}"/>
                </a:ext>
              </a:extLst>
            </p:cNvPr>
            <p:cNvSpPr/>
            <p:nvPr/>
          </p:nvSpPr>
          <p:spPr>
            <a:xfrm>
              <a:off x="7192393" y="3837374"/>
              <a:ext cx="219278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Energie-</a:t>
              </a:r>
              <a:r>
                <a:rPr lang="de-DE" sz="1400" baseline="0" dirty="0">
                  <a:solidFill>
                    <a:schemeClr val="bg1"/>
                  </a:solidFill>
                  <a:latin typeface="Gill Sans" panose="020B0502020104020203" pitchFamily="34" charset="0"/>
                </a:rPr>
                <a:t> &amp; Umwelt</a:t>
              </a:r>
              <a:endParaRPr lang="de-DE" sz="1400" dirty="0">
                <a:solidFill>
                  <a:schemeClr val="bg1"/>
                </a:solidFill>
                <a:latin typeface="Gill Sans" panose="020B0502020104020203" pitchFamily="34" charset="0"/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249E53C-9B5E-4119-88D0-C9153846FD4B}"/>
                </a:ext>
              </a:extLst>
            </p:cNvPr>
            <p:cNvSpPr/>
            <p:nvPr/>
          </p:nvSpPr>
          <p:spPr>
            <a:xfrm>
              <a:off x="9386656" y="3837374"/>
              <a:ext cx="219426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Gesundheit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544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31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3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691118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0" name="Grafik 19">
            <a:extLst>
              <a:ext uri="{FF2B5EF4-FFF2-40B4-BE49-F238E27FC236}">
                <a16:creationId xmlns:a16="http://schemas.microsoft.com/office/drawing/2014/main" id="{1601345E-6468-470D-AD47-805CFCDEC6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2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29732" y="4986338"/>
            <a:ext cx="1473850" cy="733425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32425" y="5784947"/>
            <a:ext cx="3071157" cy="576263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66615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0" name="Grafik 19">
            <a:extLst>
              <a:ext uri="{FF2B5EF4-FFF2-40B4-BE49-F238E27FC236}">
                <a16:creationId xmlns:a16="http://schemas.microsoft.com/office/drawing/2014/main" id="{1601345E-6468-470D-AD47-805CFCDEC6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2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29732" y="4986338"/>
            <a:ext cx="1473850" cy="733425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32425" y="5784947"/>
            <a:ext cx="3071157" cy="576263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250280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431320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folie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0050685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744636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EACD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332076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31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3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rgbClr val="EC6608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43252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0" name="Grafik 19">
            <a:extLst>
              <a:ext uri="{FF2B5EF4-FFF2-40B4-BE49-F238E27FC236}">
                <a16:creationId xmlns:a16="http://schemas.microsoft.com/office/drawing/2014/main" id="{1601345E-6468-470D-AD47-805CFCDEC6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2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29732" y="4986338"/>
            <a:ext cx="1473850" cy="733425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32425" y="5784947"/>
            <a:ext cx="3071157" cy="576263"/>
          </a:xfrm>
          <a:prstGeom prst="rect">
            <a:avLst/>
          </a:prstGeom>
          <a:solidFill>
            <a:srgbClr val="EC6608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453563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6267731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folie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53761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702264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FAA94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52713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850387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2FCFF61-4CC8-4810-97CD-7CDB795F14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4" name="Titel 16">
            <a:extLst>
              <a:ext uri="{FF2B5EF4-FFF2-40B4-BE49-F238E27FC236}">
                <a16:creationId xmlns:a16="http://schemas.microsoft.com/office/drawing/2014/main" id="{A209F5BA-4EB9-4715-9F95-0518AF79F63B}"/>
              </a:ext>
            </a:extLst>
          </p:cNvPr>
          <p:cNvSpPr txBox="1">
            <a:spLocks/>
          </p:cNvSpPr>
          <p:nvPr userDrawn="1"/>
        </p:nvSpPr>
        <p:spPr>
          <a:xfrm>
            <a:off x="-9331" y="556838"/>
            <a:ext cx="4357396" cy="644004"/>
          </a:xfrm>
          <a:prstGeom prst="rect">
            <a:avLst/>
          </a:prstGeom>
          <a:solidFill>
            <a:srgbClr val="21628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0000" tIns="72000" rIns="180000" bIns="720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b="0" dirty="0">
                <a:solidFill>
                  <a:schemeClr val="bg1"/>
                </a:solidFill>
                <a:latin typeface="+mj-lt"/>
              </a:rPr>
              <a:t>Farben &amp; Schriften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3EC9644-91AF-4887-AC95-685FC84632F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09221"/>
            <a:ext cx="10515600" cy="21069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b="0" baseline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Font typeface="Wingdings" panose="05000000000000000000" pitchFamily="2" charset="2"/>
              <a:buNone/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Dunkelblau ist unsere Hauptfarbe</a:t>
            </a:r>
          </a:p>
          <a:p>
            <a:pPr lvl="0"/>
            <a:r>
              <a:rPr lang="de-DE" dirty="0"/>
              <a:t>Bei </a:t>
            </a:r>
            <a:r>
              <a:rPr lang="de-DE" dirty="0" err="1"/>
              <a:t>departmentspezifischer</a:t>
            </a:r>
            <a:r>
              <a:rPr lang="de-DE" dirty="0"/>
              <a:t> Gestaltung die dafür vorgesehene Farbe in Kombination mit der jeweils </a:t>
            </a:r>
            <a:r>
              <a:rPr lang="de-DE" dirty="0" err="1"/>
              <a:t>dünkleren</a:t>
            </a:r>
            <a:r>
              <a:rPr lang="de-DE" dirty="0"/>
              <a:t>/helleren Farbe verwenden </a:t>
            </a:r>
          </a:p>
          <a:p>
            <a:pPr lvl="0"/>
            <a:r>
              <a:rPr lang="de-DE" dirty="0"/>
              <a:t>Die Schrift </a:t>
            </a:r>
            <a:r>
              <a:rPr lang="de-DE" dirty="0" err="1"/>
              <a:t>Exo</a:t>
            </a:r>
            <a:r>
              <a:rPr lang="de-DE" dirty="0"/>
              <a:t> 2 Medium wird für Überschriften verwendet und Gill Sans für den Text</a:t>
            </a:r>
          </a:p>
          <a:p>
            <a:pPr lvl="0"/>
            <a:r>
              <a:rPr lang="de-DE" dirty="0"/>
              <a:t>Für Hauptüberschriften und Titel gibt es vordefinierte Balken-Elemente und Schriftgrößen die empfohlen werden, aber notfalls angepasst werden können. </a:t>
            </a:r>
          </a:p>
          <a:p>
            <a:pPr lvl="0"/>
            <a:r>
              <a:rPr lang="de-DE" dirty="0"/>
              <a:t>Je nach Fall können die Balken länger gezogen oder die Schriftgröße adaptiert werden, damit der alle Zeichen stimmig in den definierten Balken passen.</a:t>
            </a:r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B6F7B03-AADA-4883-8381-695DF776A49A}"/>
              </a:ext>
            </a:extLst>
          </p:cNvPr>
          <p:cNvGrpSpPr/>
          <p:nvPr userDrawn="1"/>
        </p:nvGrpSpPr>
        <p:grpSpPr>
          <a:xfrm>
            <a:off x="546200" y="4399312"/>
            <a:ext cx="11099600" cy="1562950"/>
            <a:chOff x="482800" y="2702560"/>
            <a:chExt cx="11099600" cy="1808479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52583A11-D451-45F7-B46D-979534F03138}"/>
                </a:ext>
              </a:extLst>
            </p:cNvPr>
            <p:cNvGrpSpPr/>
            <p:nvPr/>
          </p:nvGrpSpPr>
          <p:grpSpPr>
            <a:xfrm>
              <a:off x="611080" y="2702560"/>
              <a:ext cx="10971320" cy="1808479"/>
              <a:chOff x="345440" y="2755739"/>
              <a:chExt cx="12206538" cy="246834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D1D9625-74F4-405C-9B9C-2E3A931BD36D}"/>
                  </a:ext>
                </a:extLst>
              </p:cNvPr>
              <p:cNvSpPr/>
              <p:nvPr/>
            </p:nvSpPr>
            <p:spPr>
              <a:xfrm>
                <a:off x="2786748" y="2755739"/>
                <a:ext cx="2441308" cy="246834"/>
              </a:xfrm>
              <a:prstGeom prst="rect">
                <a:avLst/>
              </a:prstGeom>
              <a:solidFill>
                <a:srgbClr val="0EAC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B1A8184-8A0E-4E4B-BC88-C2E61280DF7D}"/>
                  </a:ext>
                </a:extLst>
              </p:cNvPr>
              <p:cNvSpPr/>
              <p:nvPr/>
            </p:nvSpPr>
            <p:spPr>
              <a:xfrm>
                <a:off x="345440" y="2755739"/>
                <a:ext cx="2441308" cy="246834"/>
              </a:xfrm>
              <a:prstGeom prst="rect">
                <a:avLst/>
              </a:prstGeom>
              <a:solidFill>
                <a:srgbClr val="2162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4E0B0E04-E1BA-4285-985F-0F2361DF48DF}"/>
                  </a:ext>
                </a:extLst>
              </p:cNvPr>
              <p:cNvSpPr/>
              <p:nvPr/>
            </p:nvSpPr>
            <p:spPr>
              <a:xfrm>
                <a:off x="7669363" y="2755739"/>
                <a:ext cx="2441308" cy="246834"/>
              </a:xfrm>
              <a:prstGeom prst="rect">
                <a:avLst/>
              </a:prstGeom>
              <a:solidFill>
                <a:srgbClr val="93B9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Rechteck 20">
                <a:extLst>
                  <a:ext uri="{FF2B5EF4-FFF2-40B4-BE49-F238E27FC236}">
                    <a16:creationId xmlns:a16="http://schemas.microsoft.com/office/drawing/2014/main" id="{19566CA8-0698-4DBA-92EF-DDBA3AAE1874}"/>
                  </a:ext>
                </a:extLst>
              </p:cNvPr>
              <p:cNvSpPr/>
              <p:nvPr/>
            </p:nvSpPr>
            <p:spPr>
              <a:xfrm>
                <a:off x="5228055" y="2755739"/>
                <a:ext cx="2441308" cy="246834"/>
              </a:xfrm>
              <a:prstGeom prst="rect">
                <a:avLst/>
              </a:prstGeom>
              <a:solidFill>
                <a:srgbClr val="FAA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Rechteck 21">
                <a:extLst>
                  <a:ext uri="{FF2B5EF4-FFF2-40B4-BE49-F238E27FC236}">
                    <a16:creationId xmlns:a16="http://schemas.microsoft.com/office/drawing/2014/main" id="{54C69EFA-C4C1-41F5-ABA0-054223937A7B}"/>
                  </a:ext>
                </a:extLst>
              </p:cNvPr>
              <p:cNvSpPr/>
              <p:nvPr/>
            </p:nvSpPr>
            <p:spPr>
              <a:xfrm>
                <a:off x="10110670" y="2755739"/>
                <a:ext cx="2441308" cy="246834"/>
              </a:xfrm>
              <a:prstGeom prst="rect">
                <a:avLst/>
              </a:prstGeom>
              <a:solidFill>
                <a:srgbClr val="008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B4DD0884-65F3-49A3-ACC5-9973D85827BD}"/>
                </a:ext>
              </a:extLst>
            </p:cNvPr>
            <p:cNvSpPr/>
            <p:nvPr/>
          </p:nvSpPr>
          <p:spPr>
            <a:xfrm>
              <a:off x="836819" y="3194973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#100/70/30/0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1AD29A2-1252-49C5-9092-D1ADA3A05D91}"/>
                </a:ext>
              </a:extLst>
            </p:cNvPr>
            <p:cNvSpPr/>
            <p:nvPr/>
          </p:nvSpPr>
          <p:spPr>
            <a:xfrm>
              <a:off x="3146500" y="3194973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#80/10/10/0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129D1A12-1F0E-44B9-8607-E1583B1AEAE8}"/>
                </a:ext>
              </a:extLst>
            </p:cNvPr>
            <p:cNvSpPr/>
            <p:nvPr/>
          </p:nvSpPr>
          <p:spPr>
            <a:xfrm>
              <a:off x="5362904" y="3186870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#0/40/100/0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9674D971-B6E3-4734-9133-12DC1992CE27}"/>
                </a:ext>
              </a:extLst>
            </p:cNvPr>
            <p:cNvSpPr/>
            <p:nvPr/>
          </p:nvSpPr>
          <p:spPr>
            <a:xfrm>
              <a:off x="7486065" y="320184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#50/10/100/0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459011CF-ABC7-49E9-BCB2-8CAB8E0C7C13}"/>
                </a:ext>
              </a:extLst>
            </p:cNvPr>
            <p:cNvSpPr/>
            <p:nvPr/>
          </p:nvSpPr>
          <p:spPr>
            <a:xfrm>
              <a:off x="9680329" y="318687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#100/30/80/0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F69C2F1B-BD7E-4150-89C2-0A035069A6B6}"/>
                </a:ext>
              </a:extLst>
            </p:cNvPr>
            <p:cNvSpPr/>
            <p:nvPr/>
          </p:nvSpPr>
          <p:spPr>
            <a:xfrm>
              <a:off x="482800" y="3806596"/>
              <a:ext cx="244290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Wirtschaft</a:t>
              </a:r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 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0DB7C490-5378-4A9F-9FE3-666279BDF2AB}"/>
                </a:ext>
              </a:extLst>
            </p:cNvPr>
            <p:cNvSpPr/>
            <p:nvPr/>
          </p:nvSpPr>
          <p:spPr>
            <a:xfrm>
              <a:off x="2677064" y="3837374"/>
              <a:ext cx="242118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Informationstechnologie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8A4736CD-5469-43D1-A487-CF28BC34D8B5}"/>
                </a:ext>
              </a:extLst>
            </p:cNvPr>
            <p:cNvSpPr/>
            <p:nvPr/>
          </p:nvSpPr>
          <p:spPr>
            <a:xfrm>
              <a:off x="4998129" y="3837374"/>
              <a:ext cx="21957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Soziales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ED56BAF9-EBD2-48C2-B1EC-54329892A90A}"/>
                </a:ext>
              </a:extLst>
            </p:cNvPr>
            <p:cNvSpPr/>
            <p:nvPr/>
          </p:nvSpPr>
          <p:spPr>
            <a:xfrm>
              <a:off x="7192393" y="3837374"/>
              <a:ext cx="219278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Energie-</a:t>
              </a:r>
              <a:r>
                <a:rPr lang="de-DE" sz="1400" baseline="0" dirty="0">
                  <a:solidFill>
                    <a:schemeClr val="bg1"/>
                  </a:solidFill>
                  <a:latin typeface="Gill Sans" panose="020B0502020104020203" pitchFamily="34" charset="0"/>
                </a:rPr>
                <a:t> &amp; Umwelt</a:t>
              </a:r>
              <a:endParaRPr lang="de-DE" sz="1400" dirty="0">
                <a:solidFill>
                  <a:schemeClr val="bg1"/>
                </a:solidFill>
                <a:latin typeface="Gill Sans" panose="020B0502020104020203" pitchFamily="34" charset="0"/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249E53C-9B5E-4119-88D0-C9153846FD4B}"/>
                </a:ext>
              </a:extLst>
            </p:cNvPr>
            <p:cNvSpPr/>
            <p:nvPr/>
          </p:nvSpPr>
          <p:spPr>
            <a:xfrm>
              <a:off x="9386656" y="3837374"/>
              <a:ext cx="219426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Gesundheit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674964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31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3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416432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0" name="Grafik 19">
            <a:extLst>
              <a:ext uri="{FF2B5EF4-FFF2-40B4-BE49-F238E27FC236}">
                <a16:creationId xmlns:a16="http://schemas.microsoft.com/office/drawing/2014/main" id="{1601345E-6468-470D-AD47-805CFCDEC6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2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29732" y="4986338"/>
            <a:ext cx="1473850" cy="733425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32425" y="5784947"/>
            <a:ext cx="3071157" cy="576263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93434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38585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folie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263379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6053097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1336175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2FCFF61-4CC8-4810-97CD-7CDB795F14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4" name="Titel 16">
            <a:extLst>
              <a:ext uri="{FF2B5EF4-FFF2-40B4-BE49-F238E27FC236}">
                <a16:creationId xmlns:a16="http://schemas.microsoft.com/office/drawing/2014/main" id="{A209F5BA-4EB9-4715-9F95-0518AF79F63B}"/>
              </a:ext>
            </a:extLst>
          </p:cNvPr>
          <p:cNvSpPr txBox="1">
            <a:spLocks/>
          </p:cNvSpPr>
          <p:nvPr userDrawn="1"/>
        </p:nvSpPr>
        <p:spPr>
          <a:xfrm>
            <a:off x="-9331" y="556838"/>
            <a:ext cx="4357396" cy="644004"/>
          </a:xfrm>
          <a:prstGeom prst="rect">
            <a:avLst/>
          </a:prstGeom>
          <a:solidFill>
            <a:srgbClr val="21628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0000" tIns="72000" rIns="180000" bIns="720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b="0" dirty="0">
                <a:solidFill>
                  <a:schemeClr val="bg1"/>
                </a:solidFill>
                <a:latin typeface="+mj-lt"/>
              </a:rPr>
              <a:t>Farben &amp; Schriften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3EC9644-91AF-4887-AC95-685FC84632F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09221"/>
            <a:ext cx="10515600" cy="21069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b="0" baseline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Font typeface="Wingdings" panose="05000000000000000000" pitchFamily="2" charset="2"/>
              <a:buNone/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Dunkelblau ist unsere Hauptfarbe</a:t>
            </a:r>
          </a:p>
          <a:p>
            <a:pPr lvl="0"/>
            <a:r>
              <a:rPr lang="de-DE" dirty="0"/>
              <a:t>Bei </a:t>
            </a:r>
            <a:r>
              <a:rPr lang="de-DE" dirty="0" err="1"/>
              <a:t>departmentspezifischer</a:t>
            </a:r>
            <a:r>
              <a:rPr lang="de-DE" dirty="0"/>
              <a:t> Gestaltung die dafür vorgesehene Farbe in Kombination mit der jeweils </a:t>
            </a:r>
            <a:r>
              <a:rPr lang="de-DE" dirty="0" err="1"/>
              <a:t>dünkleren</a:t>
            </a:r>
            <a:r>
              <a:rPr lang="de-DE" dirty="0"/>
              <a:t>/helleren Farbe verwenden </a:t>
            </a:r>
          </a:p>
          <a:p>
            <a:pPr lvl="0"/>
            <a:r>
              <a:rPr lang="de-DE" dirty="0"/>
              <a:t>Die Schrift </a:t>
            </a:r>
            <a:r>
              <a:rPr lang="de-DE" dirty="0" err="1"/>
              <a:t>Exo</a:t>
            </a:r>
            <a:r>
              <a:rPr lang="de-DE" dirty="0"/>
              <a:t> 2 Medium wird für Überschriften verwendet und Gill Sans für den Text</a:t>
            </a:r>
          </a:p>
          <a:p>
            <a:pPr lvl="0"/>
            <a:r>
              <a:rPr lang="de-DE" dirty="0"/>
              <a:t>Für Hauptüberschriften und Titel gibt es vordefinierte Balken-Elemente und Schriftgrößen die empfohlen werden, aber notfalls angepasst werden können. </a:t>
            </a:r>
          </a:p>
          <a:p>
            <a:pPr lvl="0"/>
            <a:r>
              <a:rPr lang="de-DE" dirty="0"/>
              <a:t>Je nach Fall können die Balken länger gezogen oder die Schriftgröße adaptiert werden, damit der alle Zeichen stimmig in den definierten Balken passen.</a:t>
            </a:r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B6F7B03-AADA-4883-8381-695DF776A49A}"/>
              </a:ext>
            </a:extLst>
          </p:cNvPr>
          <p:cNvGrpSpPr/>
          <p:nvPr userDrawn="1"/>
        </p:nvGrpSpPr>
        <p:grpSpPr>
          <a:xfrm>
            <a:off x="546200" y="4399312"/>
            <a:ext cx="11099600" cy="1562950"/>
            <a:chOff x="482800" y="2702560"/>
            <a:chExt cx="11099600" cy="1808479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52583A11-D451-45F7-B46D-979534F03138}"/>
                </a:ext>
              </a:extLst>
            </p:cNvPr>
            <p:cNvGrpSpPr/>
            <p:nvPr/>
          </p:nvGrpSpPr>
          <p:grpSpPr>
            <a:xfrm>
              <a:off x="611080" y="2702560"/>
              <a:ext cx="10971320" cy="1808479"/>
              <a:chOff x="345440" y="2755739"/>
              <a:chExt cx="12206538" cy="246834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D1D9625-74F4-405C-9B9C-2E3A931BD36D}"/>
                  </a:ext>
                </a:extLst>
              </p:cNvPr>
              <p:cNvSpPr/>
              <p:nvPr/>
            </p:nvSpPr>
            <p:spPr>
              <a:xfrm>
                <a:off x="2786748" y="2755739"/>
                <a:ext cx="2441308" cy="246834"/>
              </a:xfrm>
              <a:prstGeom prst="rect">
                <a:avLst/>
              </a:prstGeom>
              <a:solidFill>
                <a:srgbClr val="0EAC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B1A8184-8A0E-4E4B-BC88-C2E61280DF7D}"/>
                  </a:ext>
                </a:extLst>
              </p:cNvPr>
              <p:cNvSpPr/>
              <p:nvPr/>
            </p:nvSpPr>
            <p:spPr>
              <a:xfrm>
                <a:off x="345440" y="2755739"/>
                <a:ext cx="2441308" cy="246834"/>
              </a:xfrm>
              <a:prstGeom prst="rect">
                <a:avLst/>
              </a:prstGeom>
              <a:solidFill>
                <a:srgbClr val="2162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4E0B0E04-E1BA-4285-985F-0F2361DF48DF}"/>
                  </a:ext>
                </a:extLst>
              </p:cNvPr>
              <p:cNvSpPr/>
              <p:nvPr/>
            </p:nvSpPr>
            <p:spPr>
              <a:xfrm>
                <a:off x="7669363" y="2755739"/>
                <a:ext cx="2441308" cy="246834"/>
              </a:xfrm>
              <a:prstGeom prst="rect">
                <a:avLst/>
              </a:prstGeom>
              <a:solidFill>
                <a:srgbClr val="93B9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Rechteck 20">
                <a:extLst>
                  <a:ext uri="{FF2B5EF4-FFF2-40B4-BE49-F238E27FC236}">
                    <a16:creationId xmlns:a16="http://schemas.microsoft.com/office/drawing/2014/main" id="{19566CA8-0698-4DBA-92EF-DDBA3AAE1874}"/>
                  </a:ext>
                </a:extLst>
              </p:cNvPr>
              <p:cNvSpPr/>
              <p:nvPr/>
            </p:nvSpPr>
            <p:spPr>
              <a:xfrm>
                <a:off x="5228055" y="2755739"/>
                <a:ext cx="2441308" cy="246834"/>
              </a:xfrm>
              <a:prstGeom prst="rect">
                <a:avLst/>
              </a:prstGeom>
              <a:solidFill>
                <a:srgbClr val="FAA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Rechteck 21">
                <a:extLst>
                  <a:ext uri="{FF2B5EF4-FFF2-40B4-BE49-F238E27FC236}">
                    <a16:creationId xmlns:a16="http://schemas.microsoft.com/office/drawing/2014/main" id="{54C69EFA-C4C1-41F5-ABA0-054223937A7B}"/>
                  </a:ext>
                </a:extLst>
              </p:cNvPr>
              <p:cNvSpPr/>
              <p:nvPr/>
            </p:nvSpPr>
            <p:spPr>
              <a:xfrm>
                <a:off x="10110670" y="2755739"/>
                <a:ext cx="2441308" cy="246834"/>
              </a:xfrm>
              <a:prstGeom prst="rect">
                <a:avLst/>
              </a:prstGeom>
              <a:solidFill>
                <a:srgbClr val="008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B4DD0884-65F3-49A3-ACC5-9973D85827BD}"/>
                </a:ext>
              </a:extLst>
            </p:cNvPr>
            <p:cNvSpPr/>
            <p:nvPr/>
          </p:nvSpPr>
          <p:spPr>
            <a:xfrm>
              <a:off x="836819" y="3194973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#100/70/30/0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1AD29A2-1252-49C5-9092-D1ADA3A05D91}"/>
                </a:ext>
              </a:extLst>
            </p:cNvPr>
            <p:cNvSpPr/>
            <p:nvPr/>
          </p:nvSpPr>
          <p:spPr>
            <a:xfrm>
              <a:off x="3146500" y="3194973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#80/10/10/0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129D1A12-1F0E-44B9-8607-E1583B1AEAE8}"/>
                </a:ext>
              </a:extLst>
            </p:cNvPr>
            <p:cNvSpPr/>
            <p:nvPr/>
          </p:nvSpPr>
          <p:spPr>
            <a:xfrm>
              <a:off x="5362904" y="3186870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#0/40/100/0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9674D971-B6E3-4734-9133-12DC1992CE27}"/>
                </a:ext>
              </a:extLst>
            </p:cNvPr>
            <p:cNvSpPr/>
            <p:nvPr/>
          </p:nvSpPr>
          <p:spPr>
            <a:xfrm>
              <a:off x="7486065" y="320184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#50/10/100/0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459011CF-ABC7-49E9-BCB2-8CAB8E0C7C13}"/>
                </a:ext>
              </a:extLst>
            </p:cNvPr>
            <p:cNvSpPr/>
            <p:nvPr/>
          </p:nvSpPr>
          <p:spPr>
            <a:xfrm>
              <a:off x="9680329" y="318687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#100/30/80/0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F69C2F1B-BD7E-4150-89C2-0A035069A6B6}"/>
                </a:ext>
              </a:extLst>
            </p:cNvPr>
            <p:cNvSpPr/>
            <p:nvPr/>
          </p:nvSpPr>
          <p:spPr>
            <a:xfrm>
              <a:off x="482800" y="3806596"/>
              <a:ext cx="244290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Wirtschaft</a:t>
              </a:r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 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0DB7C490-5378-4A9F-9FE3-666279BDF2AB}"/>
                </a:ext>
              </a:extLst>
            </p:cNvPr>
            <p:cNvSpPr/>
            <p:nvPr/>
          </p:nvSpPr>
          <p:spPr>
            <a:xfrm>
              <a:off x="2677064" y="3837374"/>
              <a:ext cx="242118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Informationstechnologie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8A4736CD-5469-43D1-A487-CF28BC34D8B5}"/>
                </a:ext>
              </a:extLst>
            </p:cNvPr>
            <p:cNvSpPr/>
            <p:nvPr/>
          </p:nvSpPr>
          <p:spPr>
            <a:xfrm>
              <a:off x="4998129" y="3837374"/>
              <a:ext cx="21957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Soziales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ED56BAF9-EBD2-48C2-B1EC-54329892A90A}"/>
                </a:ext>
              </a:extLst>
            </p:cNvPr>
            <p:cNvSpPr/>
            <p:nvPr/>
          </p:nvSpPr>
          <p:spPr>
            <a:xfrm>
              <a:off x="7192393" y="3837374"/>
              <a:ext cx="219278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Energie-</a:t>
              </a:r>
              <a:r>
                <a:rPr lang="de-DE" sz="1400" baseline="0" dirty="0">
                  <a:solidFill>
                    <a:schemeClr val="bg1"/>
                  </a:solidFill>
                  <a:latin typeface="Gill Sans" panose="020B0502020104020203" pitchFamily="34" charset="0"/>
                </a:rPr>
                <a:t> &amp; Umwelt</a:t>
              </a:r>
              <a:endParaRPr lang="de-DE" sz="1400" dirty="0">
                <a:solidFill>
                  <a:schemeClr val="bg1"/>
                </a:solidFill>
                <a:latin typeface="Gill Sans" panose="020B0502020104020203" pitchFamily="34" charset="0"/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249E53C-9B5E-4119-88D0-C9153846FD4B}"/>
                </a:ext>
              </a:extLst>
            </p:cNvPr>
            <p:cNvSpPr/>
            <p:nvPr/>
          </p:nvSpPr>
          <p:spPr>
            <a:xfrm>
              <a:off x="9386656" y="3837374"/>
              <a:ext cx="219426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Gesundheit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437623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31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3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3" y="4986338"/>
            <a:ext cx="1469987" cy="733425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3" y="5784947"/>
            <a:ext cx="3090443" cy="576263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326784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0" name="Grafik 19">
            <a:extLst>
              <a:ext uri="{FF2B5EF4-FFF2-40B4-BE49-F238E27FC236}">
                <a16:creationId xmlns:a16="http://schemas.microsoft.com/office/drawing/2014/main" id="{1601345E-6468-470D-AD47-805CFCDEC6F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2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0729732" y="4986338"/>
            <a:ext cx="1473850" cy="733425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</a:t>
            </a:r>
            <a:endParaRPr lang="de-AT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32425" y="5784947"/>
            <a:ext cx="3071157" cy="576263"/>
          </a:xfrm>
          <a:prstGeom prst="rect">
            <a:avLst/>
          </a:prstGeom>
          <a:solidFill>
            <a:srgbClr val="93B94A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466114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folie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344561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9" name="Grafik 6">
            <a:extLst>
              <a:ext uri="{FF2B5EF4-FFF2-40B4-BE49-F238E27FC236}">
                <a16:creationId xmlns:a16="http://schemas.microsoft.com/office/drawing/2014/main" id="{0F82E332-46D5-44A6-AE4B-76FA0CFFB4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" t="4732" r="1273" b="14822"/>
          <a:stretch/>
        </p:blipFill>
        <p:spPr>
          <a:xfrm>
            <a:off x="0" y="229835"/>
            <a:ext cx="12192000" cy="662816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4986338"/>
            <a:ext cx="3669175" cy="733425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6037695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artfolie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986338"/>
            <a:ext cx="3599727" cy="733425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Zwischentitel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098178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73625444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08A69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6472173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2FCFF61-4CC8-4810-97CD-7CDB795F14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4" name="Titel 16">
            <a:extLst>
              <a:ext uri="{FF2B5EF4-FFF2-40B4-BE49-F238E27FC236}">
                <a16:creationId xmlns:a16="http://schemas.microsoft.com/office/drawing/2014/main" id="{A209F5BA-4EB9-4715-9F95-0518AF79F63B}"/>
              </a:ext>
            </a:extLst>
          </p:cNvPr>
          <p:cNvSpPr txBox="1">
            <a:spLocks/>
          </p:cNvSpPr>
          <p:nvPr userDrawn="1"/>
        </p:nvSpPr>
        <p:spPr>
          <a:xfrm>
            <a:off x="-9331" y="556838"/>
            <a:ext cx="4357396" cy="644004"/>
          </a:xfrm>
          <a:prstGeom prst="rect">
            <a:avLst/>
          </a:prstGeom>
          <a:solidFill>
            <a:srgbClr val="21628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0000" tIns="72000" rIns="180000" bIns="720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b="0" dirty="0">
                <a:solidFill>
                  <a:schemeClr val="bg1"/>
                </a:solidFill>
                <a:latin typeface="+mj-lt"/>
              </a:rPr>
              <a:t>Farben &amp; Schriften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3EC9644-91AF-4887-AC95-685FC84632F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09221"/>
            <a:ext cx="10515600" cy="21069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b="0" baseline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Font typeface="Wingdings" panose="05000000000000000000" pitchFamily="2" charset="2"/>
              <a:buNone/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Dunkelblau ist unsere Hauptfarbe</a:t>
            </a:r>
          </a:p>
          <a:p>
            <a:pPr lvl="0"/>
            <a:r>
              <a:rPr lang="de-DE" dirty="0"/>
              <a:t>Bei </a:t>
            </a:r>
            <a:r>
              <a:rPr lang="de-DE" dirty="0" err="1"/>
              <a:t>departmentspezifischer</a:t>
            </a:r>
            <a:r>
              <a:rPr lang="de-DE" dirty="0"/>
              <a:t> Gestaltung die dafür vorgesehene Farbe in Kombination mit der jeweils </a:t>
            </a:r>
            <a:r>
              <a:rPr lang="de-DE" dirty="0" err="1"/>
              <a:t>dünkleren</a:t>
            </a:r>
            <a:r>
              <a:rPr lang="de-DE" dirty="0"/>
              <a:t>/helleren Farbe verwenden </a:t>
            </a:r>
          </a:p>
          <a:p>
            <a:pPr lvl="0"/>
            <a:r>
              <a:rPr lang="de-DE" dirty="0"/>
              <a:t>Die Schrift </a:t>
            </a:r>
            <a:r>
              <a:rPr lang="de-DE" dirty="0" err="1"/>
              <a:t>Exo</a:t>
            </a:r>
            <a:r>
              <a:rPr lang="de-DE" dirty="0"/>
              <a:t> 2 Medium wird für Überschriften verwendet und Gill Sans für den Text</a:t>
            </a:r>
          </a:p>
          <a:p>
            <a:pPr lvl="0"/>
            <a:r>
              <a:rPr lang="de-DE" dirty="0"/>
              <a:t>Für Hauptüberschriften und Titel gibt es vordefinierte Balken-Elemente und Schriftgrößen die empfohlen werden, aber notfalls angepasst werden können. </a:t>
            </a:r>
          </a:p>
          <a:p>
            <a:pPr lvl="0"/>
            <a:r>
              <a:rPr lang="de-DE" dirty="0"/>
              <a:t>Je nach Fall können die Balken länger gezogen oder die Schriftgröße adaptiert werden, damit der alle Zeichen stimmig in den definierten Balken passen.</a:t>
            </a:r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B6F7B03-AADA-4883-8381-695DF776A49A}"/>
              </a:ext>
            </a:extLst>
          </p:cNvPr>
          <p:cNvGrpSpPr/>
          <p:nvPr userDrawn="1"/>
        </p:nvGrpSpPr>
        <p:grpSpPr>
          <a:xfrm>
            <a:off x="546200" y="4399312"/>
            <a:ext cx="11099600" cy="1562950"/>
            <a:chOff x="482800" y="2702560"/>
            <a:chExt cx="11099600" cy="1808479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52583A11-D451-45F7-B46D-979534F03138}"/>
                </a:ext>
              </a:extLst>
            </p:cNvPr>
            <p:cNvGrpSpPr/>
            <p:nvPr/>
          </p:nvGrpSpPr>
          <p:grpSpPr>
            <a:xfrm>
              <a:off x="611080" y="2702560"/>
              <a:ext cx="10971320" cy="1808479"/>
              <a:chOff x="345440" y="2755739"/>
              <a:chExt cx="12206538" cy="246834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D1D9625-74F4-405C-9B9C-2E3A931BD36D}"/>
                  </a:ext>
                </a:extLst>
              </p:cNvPr>
              <p:cNvSpPr/>
              <p:nvPr/>
            </p:nvSpPr>
            <p:spPr>
              <a:xfrm>
                <a:off x="2786748" y="2755739"/>
                <a:ext cx="2441308" cy="246834"/>
              </a:xfrm>
              <a:prstGeom prst="rect">
                <a:avLst/>
              </a:prstGeom>
              <a:solidFill>
                <a:srgbClr val="0EAC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B1A8184-8A0E-4E4B-BC88-C2E61280DF7D}"/>
                  </a:ext>
                </a:extLst>
              </p:cNvPr>
              <p:cNvSpPr/>
              <p:nvPr/>
            </p:nvSpPr>
            <p:spPr>
              <a:xfrm>
                <a:off x="345440" y="2755739"/>
                <a:ext cx="2441308" cy="246834"/>
              </a:xfrm>
              <a:prstGeom prst="rect">
                <a:avLst/>
              </a:prstGeom>
              <a:solidFill>
                <a:srgbClr val="2162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4E0B0E04-E1BA-4285-985F-0F2361DF48DF}"/>
                  </a:ext>
                </a:extLst>
              </p:cNvPr>
              <p:cNvSpPr/>
              <p:nvPr/>
            </p:nvSpPr>
            <p:spPr>
              <a:xfrm>
                <a:off x="7669363" y="2755739"/>
                <a:ext cx="2441308" cy="246834"/>
              </a:xfrm>
              <a:prstGeom prst="rect">
                <a:avLst/>
              </a:prstGeom>
              <a:solidFill>
                <a:srgbClr val="93B9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Rechteck 20">
                <a:extLst>
                  <a:ext uri="{FF2B5EF4-FFF2-40B4-BE49-F238E27FC236}">
                    <a16:creationId xmlns:a16="http://schemas.microsoft.com/office/drawing/2014/main" id="{19566CA8-0698-4DBA-92EF-DDBA3AAE1874}"/>
                  </a:ext>
                </a:extLst>
              </p:cNvPr>
              <p:cNvSpPr/>
              <p:nvPr/>
            </p:nvSpPr>
            <p:spPr>
              <a:xfrm>
                <a:off x="5228055" y="2755739"/>
                <a:ext cx="2441308" cy="246834"/>
              </a:xfrm>
              <a:prstGeom prst="rect">
                <a:avLst/>
              </a:prstGeom>
              <a:solidFill>
                <a:srgbClr val="FAA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Rechteck 21">
                <a:extLst>
                  <a:ext uri="{FF2B5EF4-FFF2-40B4-BE49-F238E27FC236}">
                    <a16:creationId xmlns:a16="http://schemas.microsoft.com/office/drawing/2014/main" id="{54C69EFA-C4C1-41F5-ABA0-054223937A7B}"/>
                  </a:ext>
                </a:extLst>
              </p:cNvPr>
              <p:cNvSpPr/>
              <p:nvPr/>
            </p:nvSpPr>
            <p:spPr>
              <a:xfrm>
                <a:off x="10110670" y="2755739"/>
                <a:ext cx="2441308" cy="246834"/>
              </a:xfrm>
              <a:prstGeom prst="rect">
                <a:avLst/>
              </a:prstGeom>
              <a:solidFill>
                <a:srgbClr val="008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B4DD0884-65F3-49A3-ACC5-9973D85827BD}"/>
                </a:ext>
              </a:extLst>
            </p:cNvPr>
            <p:cNvSpPr/>
            <p:nvPr/>
          </p:nvSpPr>
          <p:spPr>
            <a:xfrm>
              <a:off x="836819" y="3194973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#100/70/30/0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1AD29A2-1252-49C5-9092-D1ADA3A05D91}"/>
                </a:ext>
              </a:extLst>
            </p:cNvPr>
            <p:cNvSpPr/>
            <p:nvPr/>
          </p:nvSpPr>
          <p:spPr>
            <a:xfrm>
              <a:off x="3146500" y="3194973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#80/10/10/0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129D1A12-1F0E-44B9-8607-E1583B1AEAE8}"/>
                </a:ext>
              </a:extLst>
            </p:cNvPr>
            <p:cNvSpPr/>
            <p:nvPr/>
          </p:nvSpPr>
          <p:spPr>
            <a:xfrm>
              <a:off x="5362904" y="3186870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#0/40/100/0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9674D971-B6E3-4734-9133-12DC1992CE27}"/>
                </a:ext>
              </a:extLst>
            </p:cNvPr>
            <p:cNvSpPr/>
            <p:nvPr/>
          </p:nvSpPr>
          <p:spPr>
            <a:xfrm>
              <a:off x="7486065" y="320184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#50/10/100/0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459011CF-ABC7-49E9-BCB2-8CAB8E0C7C13}"/>
                </a:ext>
              </a:extLst>
            </p:cNvPr>
            <p:cNvSpPr/>
            <p:nvPr/>
          </p:nvSpPr>
          <p:spPr>
            <a:xfrm>
              <a:off x="9680329" y="318687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#100/30/80/0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F69C2F1B-BD7E-4150-89C2-0A035069A6B6}"/>
                </a:ext>
              </a:extLst>
            </p:cNvPr>
            <p:cNvSpPr/>
            <p:nvPr/>
          </p:nvSpPr>
          <p:spPr>
            <a:xfrm>
              <a:off x="482800" y="3806596"/>
              <a:ext cx="244290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Wirtschaft</a:t>
              </a:r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 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0DB7C490-5378-4A9F-9FE3-666279BDF2AB}"/>
                </a:ext>
              </a:extLst>
            </p:cNvPr>
            <p:cNvSpPr/>
            <p:nvPr/>
          </p:nvSpPr>
          <p:spPr>
            <a:xfrm>
              <a:off x="2677064" y="3837374"/>
              <a:ext cx="242118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Informationstechnologie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8A4736CD-5469-43D1-A487-CF28BC34D8B5}"/>
                </a:ext>
              </a:extLst>
            </p:cNvPr>
            <p:cNvSpPr/>
            <p:nvPr/>
          </p:nvSpPr>
          <p:spPr>
            <a:xfrm>
              <a:off x="4998129" y="3837374"/>
              <a:ext cx="21957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Soziales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ED56BAF9-EBD2-48C2-B1EC-54329892A90A}"/>
                </a:ext>
              </a:extLst>
            </p:cNvPr>
            <p:cNvSpPr/>
            <p:nvPr/>
          </p:nvSpPr>
          <p:spPr>
            <a:xfrm>
              <a:off x="7192393" y="3837374"/>
              <a:ext cx="219278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Energie-</a:t>
              </a:r>
              <a:r>
                <a:rPr lang="de-DE" sz="1400" baseline="0" dirty="0">
                  <a:solidFill>
                    <a:schemeClr val="bg1"/>
                  </a:solidFill>
                  <a:latin typeface="Gill Sans" panose="020B0502020104020203" pitchFamily="34" charset="0"/>
                </a:rPr>
                <a:t> &amp; Umwelt</a:t>
              </a:r>
              <a:endParaRPr lang="de-DE" sz="1400" dirty="0">
                <a:solidFill>
                  <a:schemeClr val="bg1"/>
                </a:solidFill>
                <a:latin typeface="Gill Sans" panose="020B0502020104020203" pitchFamily="34" charset="0"/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249E53C-9B5E-4119-88D0-C9153846FD4B}"/>
                </a:ext>
              </a:extLst>
            </p:cNvPr>
            <p:cNvSpPr/>
            <p:nvPr/>
          </p:nvSpPr>
          <p:spPr>
            <a:xfrm>
              <a:off x="9386656" y="3837374"/>
              <a:ext cx="219426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Gesundheit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9321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84ADAB1E-562C-4A0C-BE6F-79046C0C74F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0D9AEC87-8B0F-404D-9514-BEA9DA87A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221"/>
            <a:ext cx="10515600" cy="45387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>
              <a:buNone/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9981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8BA1708-E54A-4072-A395-831F32D3F8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53C7E20-BA7A-4EA7-B369-B133C2E7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512916"/>
            <a:ext cx="5181600" cy="452911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-9525" y="557213"/>
            <a:ext cx="2212975" cy="642937"/>
          </a:xfrm>
          <a:prstGeom prst="rect">
            <a:avLst/>
          </a:prstGeom>
          <a:solidFill>
            <a:srgbClr val="005081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>
              <a:buNone/>
              <a:defRPr sz="3600" b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en-US" dirty="0"/>
              <a:t>Headline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68364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2FCFF61-4CC8-4810-97CD-7CDB795F14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sp>
        <p:nvSpPr>
          <p:cNvPr id="4" name="Titel 16">
            <a:extLst>
              <a:ext uri="{FF2B5EF4-FFF2-40B4-BE49-F238E27FC236}">
                <a16:creationId xmlns:a16="http://schemas.microsoft.com/office/drawing/2014/main" id="{A209F5BA-4EB9-4715-9F95-0518AF79F63B}"/>
              </a:ext>
            </a:extLst>
          </p:cNvPr>
          <p:cNvSpPr txBox="1">
            <a:spLocks/>
          </p:cNvSpPr>
          <p:nvPr userDrawn="1"/>
        </p:nvSpPr>
        <p:spPr>
          <a:xfrm>
            <a:off x="-9331" y="556838"/>
            <a:ext cx="4357396" cy="644004"/>
          </a:xfrm>
          <a:prstGeom prst="rect">
            <a:avLst/>
          </a:prstGeom>
          <a:solidFill>
            <a:srgbClr val="21628D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80000" tIns="72000" rIns="180000" bIns="720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600" b="0" dirty="0">
                <a:solidFill>
                  <a:schemeClr val="bg1"/>
                </a:solidFill>
                <a:latin typeface="+mj-lt"/>
              </a:rPr>
              <a:t>Farben &amp; Schriften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3EC9644-91AF-4887-AC95-685FC84632F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09221"/>
            <a:ext cx="10515600" cy="210692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000" b="0" baseline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Font typeface="Wingdings" panose="05000000000000000000" pitchFamily="2" charset="2"/>
              <a:buNone/>
              <a:defRPr sz="20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2pPr>
            <a:lvl3pPr>
              <a:defRPr sz="18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4pPr>
            <a:lvl5pPr>
              <a:defRPr sz="1600"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de-DE" dirty="0"/>
              <a:t>Dunkelblau ist unsere Hauptfarbe</a:t>
            </a:r>
          </a:p>
          <a:p>
            <a:pPr lvl="0"/>
            <a:r>
              <a:rPr lang="de-DE" dirty="0"/>
              <a:t>Bei </a:t>
            </a:r>
            <a:r>
              <a:rPr lang="de-DE" dirty="0" err="1"/>
              <a:t>departmentspezifischer</a:t>
            </a:r>
            <a:r>
              <a:rPr lang="de-DE" dirty="0"/>
              <a:t> Gestaltung die dafür vorgesehene Farbe in Kombination mit der jeweils </a:t>
            </a:r>
            <a:r>
              <a:rPr lang="de-DE" dirty="0" err="1"/>
              <a:t>dünkleren</a:t>
            </a:r>
            <a:r>
              <a:rPr lang="de-DE" dirty="0"/>
              <a:t>/helleren Farbe verwenden </a:t>
            </a:r>
          </a:p>
          <a:p>
            <a:pPr lvl="0"/>
            <a:r>
              <a:rPr lang="de-DE" dirty="0"/>
              <a:t>Die Schrift </a:t>
            </a:r>
            <a:r>
              <a:rPr lang="de-DE" dirty="0" err="1"/>
              <a:t>Exo</a:t>
            </a:r>
            <a:r>
              <a:rPr lang="de-DE" dirty="0"/>
              <a:t> 2 Medium wird für Überschriften verwendet und Gill Sans für den Text</a:t>
            </a:r>
          </a:p>
          <a:p>
            <a:pPr lvl="0"/>
            <a:r>
              <a:rPr lang="de-DE" dirty="0"/>
              <a:t>Für Hauptüberschriften und Titel gibt es vordefinierte Balken-Elemente und Schriftgrößen die empfohlen werden, aber notfalls angepasst werden können. </a:t>
            </a:r>
          </a:p>
          <a:p>
            <a:pPr lvl="0"/>
            <a:r>
              <a:rPr lang="de-DE" dirty="0"/>
              <a:t>Je nach Fall können die Balken länger gezogen oder die Schriftgröße adaptiert werden, damit der alle Zeichen stimmig in den definierten Balken passen.</a:t>
            </a:r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B6F7B03-AADA-4883-8381-695DF776A49A}"/>
              </a:ext>
            </a:extLst>
          </p:cNvPr>
          <p:cNvGrpSpPr/>
          <p:nvPr userDrawn="1"/>
        </p:nvGrpSpPr>
        <p:grpSpPr>
          <a:xfrm>
            <a:off x="546200" y="4399312"/>
            <a:ext cx="11099600" cy="1562950"/>
            <a:chOff x="482800" y="2702560"/>
            <a:chExt cx="11099600" cy="1808479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52583A11-D451-45F7-B46D-979534F03138}"/>
                </a:ext>
              </a:extLst>
            </p:cNvPr>
            <p:cNvGrpSpPr/>
            <p:nvPr/>
          </p:nvGrpSpPr>
          <p:grpSpPr>
            <a:xfrm>
              <a:off x="611080" y="2702560"/>
              <a:ext cx="10971320" cy="1808479"/>
              <a:chOff x="345440" y="2755739"/>
              <a:chExt cx="12206538" cy="246834"/>
            </a:xfrm>
          </p:grpSpPr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D1D9625-74F4-405C-9B9C-2E3A931BD36D}"/>
                  </a:ext>
                </a:extLst>
              </p:cNvPr>
              <p:cNvSpPr/>
              <p:nvPr/>
            </p:nvSpPr>
            <p:spPr>
              <a:xfrm>
                <a:off x="2786748" y="2755739"/>
                <a:ext cx="2441308" cy="246834"/>
              </a:xfrm>
              <a:prstGeom prst="rect">
                <a:avLst/>
              </a:prstGeom>
              <a:solidFill>
                <a:srgbClr val="0EAC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Rechteck 18">
                <a:extLst>
                  <a:ext uri="{FF2B5EF4-FFF2-40B4-BE49-F238E27FC236}">
                    <a16:creationId xmlns:a16="http://schemas.microsoft.com/office/drawing/2014/main" id="{4B1A8184-8A0E-4E4B-BC88-C2E61280DF7D}"/>
                  </a:ext>
                </a:extLst>
              </p:cNvPr>
              <p:cNvSpPr/>
              <p:nvPr/>
            </p:nvSpPr>
            <p:spPr>
              <a:xfrm>
                <a:off x="345440" y="2755739"/>
                <a:ext cx="2441308" cy="246834"/>
              </a:xfrm>
              <a:prstGeom prst="rect">
                <a:avLst/>
              </a:prstGeom>
              <a:solidFill>
                <a:srgbClr val="2162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4E0B0E04-E1BA-4285-985F-0F2361DF48DF}"/>
                  </a:ext>
                </a:extLst>
              </p:cNvPr>
              <p:cNvSpPr/>
              <p:nvPr/>
            </p:nvSpPr>
            <p:spPr>
              <a:xfrm>
                <a:off x="7669363" y="2755739"/>
                <a:ext cx="2441308" cy="246834"/>
              </a:xfrm>
              <a:prstGeom prst="rect">
                <a:avLst/>
              </a:prstGeom>
              <a:solidFill>
                <a:srgbClr val="93B9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Rechteck 20">
                <a:extLst>
                  <a:ext uri="{FF2B5EF4-FFF2-40B4-BE49-F238E27FC236}">
                    <a16:creationId xmlns:a16="http://schemas.microsoft.com/office/drawing/2014/main" id="{19566CA8-0698-4DBA-92EF-DDBA3AAE1874}"/>
                  </a:ext>
                </a:extLst>
              </p:cNvPr>
              <p:cNvSpPr/>
              <p:nvPr/>
            </p:nvSpPr>
            <p:spPr>
              <a:xfrm>
                <a:off x="5228055" y="2755739"/>
                <a:ext cx="2441308" cy="246834"/>
              </a:xfrm>
              <a:prstGeom prst="rect">
                <a:avLst/>
              </a:prstGeom>
              <a:solidFill>
                <a:srgbClr val="FAA9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2" name="Rechteck 21">
                <a:extLst>
                  <a:ext uri="{FF2B5EF4-FFF2-40B4-BE49-F238E27FC236}">
                    <a16:creationId xmlns:a16="http://schemas.microsoft.com/office/drawing/2014/main" id="{54C69EFA-C4C1-41F5-ABA0-054223937A7B}"/>
                  </a:ext>
                </a:extLst>
              </p:cNvPr>
              <p:cNvSpPr/>
              <p:nvPr/>
            </p:nvSpPr>
            <p:spPr>
              <a:xfrm>
                <a:off x="10110670" y="2755739"/>
                <a:ext cx="2441308" cy="246834"/>
              </a:xfrm>
              <a:prstGeom prst="rect">
                <a:avLst/>
              </a:prstGeom>
              <a:solidFill>
                <a:srgbClr val="008A6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B4DD0884-65F3-49A3-ACC5-9973D85827BD}"/>
                </a:ext>
              </a:extLst>
            </p:cNvPr>
            <p:cNvSpPr/>
            <p:nvPr/>
          </p:nvSpPr>
          <p:spPr>
            <a:xfrm>
              <a:off x="836819" y="3194973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#100/70/30/0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51AD29A2-1252-49C5-9092-D1ADA3A05D91}"/>
                </a:ext>
              </a:extLst>
            </p:cNvPr>
            <p:cNvSpPr/>
            <p:nvPr/>
          </p:nvSpPr>
          <p:spPr>
            <a:xfrm>
              <a:off x="3146500" y="3194973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#80/10/10/0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129D1A12-1F0E-44B9-8607-E1583B1AEAE8}"/>
                </a:ext>
              </a:extLst>
            </p:cNvPr>
            <p:cNvSpPr/>
            <p:nvPr/>
          </p:nvSpPr>
          <p:spPr>
            <a:xfrm>
              <a:off x="5362904" y="3186870"/>
              <a:ext cx="15119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#0/40/100/0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9674D971-B6E3-4734-9133-12DC1992CE27}"/>
                </a:ext>
              </a:extLst>
            </p:cNvPr>
            <p:cNvSpPr/>
            <p:nvPr/>
          </p:nvSpPr>
          <p:spPr>
            <a:xfrm>
              <a:off x="7486065" y="320184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#50/10/100/0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459011CF-ABC7-49E9-BCB2-8CAB8E0C7C13}"/>
                </a:ext>
              </a:extLst>
            </p:cNvPr>
            <p:cNvSpPr/>
            <p:nvPr/>
          </p:nvSpPr>
          <p:spPr>
            <a:xfrm>
              <a:off x="9680329" y="3186870"/>
              <a:ext cx="162736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#100/30/80/0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F69C2F1B-BD7E-4150-89C2-0A035069A6B6}"/>
                </a:ext>
              </a:extLst>
            </p:cNvPr>
            <p:cNvSpPr/>
            <p:nvPr/>
          </p:nvSpPr>
          <p:spPr>
            <a:xfrm>
              <a:off x="482800" y="3806596"/>
              <a:ext cx="244290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Wirtschaft</a:t>
              </a:r>
              <a:r>
                <a:rPr lang="de-DE" dirty="0">
                  <a:solidFill>
                    <a:schemeClr val="bg1"/>
                  </a:solidFill>
                  <a:latin typeface="Gill Sans" panose="020B0502020104020203" pitchFamily="34" charset="0"/>
                </a:rPr>
                <a:t> 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0DB7C490-5378-4A9F-9FE3-666279BDF2AB}"/>
                </a:ext>
              </a:extLst>
            </p:cNvPr>
            <p:cNvSpPr/>
            <p:nvPr/>
          </p:nvSpPr>
          <p:spPr>
            <a:xfrm>
              <a:off x="2677064" y="3837374"/>
              <a:ext cx="242118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Informationstechnologie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8A4736CD-5469-43D1-A487-CF28BC34D8B5}"/>
                </a:ext>
              </a:extLst>
            </p:cNvPr>
            <p:cNvSpPr/>
            <p:nvPr/>
          </p:nvSpPr>
          <p:spPr>
            <a:xfrm>
              <a:off x="4998129" y="3837374"/>
              <a:ext cx="219574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Soziales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ED56BAF9-EBD2-48C2-B1EC-54329892A90A}"/>
                </a:ext>
              </a:extLst>
            </p:cNvPr>
            <p:cNvSpPr/>
            <p:nvPr/>
          </p:nvSpPr>
          <p:spPr>
            <a:xfrm>
              <a:off x="7192393" y="3837374"/>
              <a:ext cx="219278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Energie-</a:t>
              </a:r>
              <a:r>
                <a:rPr lang="de-DE" sz="1400" baseline="0" dirty="0">
                  <a:solidFill>
                    <a:schemeClr val="bg1"/>
                  </a:solidFill>
                  <a:latin typeface="Gill Sans" panose="020B0502020104020203" pitchFamily="34" charset="0"/>
                </a:rPr>
                <a:t> &amp; Umwelt</a:t>
              </a:r>
              <a:endParaRPr lang="de-DE" sz="1400" dirty="0">
                <a:solidFill>
                  <a:schemeClr val="bg1"/>
                </a:solidFill>
                <a:latin typeface="Gill Sans" panose="020B0502020104020203" pitchFamily="34" charset="0"/>
              </a:endParaRPr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249E53C-9B5E-4119-88D0-C9153846FD4B}"/>
                </a:ext>
              </a:extLst>
            </p:cNvPr>
            <p:cNvSpPr/>
            <p:nvPr/>
          </p:nvSpPr>
          <p:spPr>
            <a:xfrm>
              <a:off x="9386656" y="3837374"/>
              <a:ext cx="219426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bg1"/>
                  </a:solidFill>
                  <a:latin typeface="Gill Sans" panose="020B0502020104020203" pitchFamily="34" charset="0"/>
                </a:rPr>
                <a:t>Gesundheit</a:t>
              </a:r>
              <a:endParaRPr lang="de-DE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6680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847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9755502" y="4343400"/>
            <a:ext cx="2446023" cy="576263"/>
          </a:xfrm>
          <a:prstGeom prst="rect">
            <a:avLst/>
          </a:prstGeom>
          <a:solidFill>
            <a:schemeClr val="accent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Datum &amp; Ort</a:t>
            </a:r>
            <a:endParaRPr lang="de-AT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204030" y="4986338"/>
            <a:ext cx="5987971" cy="733425"/>
          </a:xfrm>
          <a:prstGeom prst="rect">
            <a:avLst/>
          </a:prstGeom>
          <a:solidFill>
            <a:schemeClr val="accent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 der Veranstaltung</a:t>
            </a:r>
            <a:endParaRPr lang="de-AT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178724" y="5784947"/>
            <a:ext cx="3013276" cy="576263"/>
          </a:xfrm>
          <a:prstGeom prst="rect">
            <a:avLst/>
          </a:prstGeom>
          <a:solidFill>
            <a:schemeClr val="accent4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r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51225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rtfolie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fik 17">
            <a:extLst>
              <a:ext uri="{FF2B5EF4-FFF2-40B4-BE49-F238E27FC236}">
                <a16:creationId xmlns:a16="http://schemas.microsoft.com/office/drawing/2014/main" id="{6EE49B4B-39F9-454C-892E-427C0AD451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3892"/>
            <a:ext cx="12192000" cy="6624108"/>
          </a:xfrm>
          <a:prstGeom prst="rect">
            <a:avLst/>
          </a:prstGeom>
        </p:spPr>
      </p:pic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-11372" y="238125"/>
            <a:ext cx="12201525" cy="6619875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de-AT" dirty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4744AD34-5344-4EF4-9C44-3CB92462DBE6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F92D94AF-97AD-40DE-9A4C-F817A0434BBD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D51263D-1E24-451C-A55E-27E25C213081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819F3F10-6587-4B27-8DC3-5C9500AD8289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DB73E35-D564-49EE-8678-2F0B3B42EC57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C20E4A8-21F3-459A-A937-B266346B65F4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F8015B26-8BE7-4FE5-8ADE-A941ACD5181C}"/>
              </a:ext>
            </a:extLst>
          </p:cNvPr>
          <p:cNvGrpSpPr/>
          <p:nvPr userDrawn="1"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B7E216F7-7BA9-4F73-AABD-8C2B63112CE6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80D8A4D8-4E15-48F4-B841-5189DA422233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9B1340F5-E4D3-45FB-8DE9-A56FBA9385CC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A774DB0-9A03-4FBE-BE1F-009EE7B023BA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C69A1899-BF18-497B-A588-670A78804966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1ED85310-5A46-4798-80DB-980E3CA6E96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426" y="372221"/>
            <a:ext cx="1692981" cy="86948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-11577" y="4343400"/>
            <a:ext cx="2443157" cy="576263"/>
          </a:xfrm>
          <a:prstGeom prst="rect">
            <a:avLst/>
          </a:prstGeom>
          <a:solidFill>
            <a:schemeClr val="accent2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Datum &amp; Ort</a:t>
            </a:r>
            <a:endParaRPr lang="de-AT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-11577" y="4986338"/>
            <a:ext cx="5984114" cy="733425"/>
          </a:xfrm>
          <a:prstGeom prst="rect">
            <a:avLst/>
          </a:prstGeom>
          <a:solidFill>
            <a:schemeClr val="accent5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4400" b="0" baseline="0">
                <a:solidFill>
                  <a:schemeClr val="bg1"/>
                </a:solidFill>
                <a:latin typeface="Exo 2 Medium"/>
              </a:defRPr>
            </a:lvl1pPr>
          </a:lstStyle>
          <a:p>
            <a:pPr lvl="0"/>
            <a:r>
              <a:rPr lang="de-DE" dirty="0"/>
              <a:t>Titel der Veranstaltung</a:t>
            </a:r>
            <a:endParaRPr lang="de-AT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-11577" y="5784947"/>
            <a:ext cx="3009420" cy="576263"/>
          </a:xfrm>
          <a:prstGeom prst="rect">
            <a:avLst/>
          </a:prstGeom>
          <a:solidFill>
            <a:schemeClr val="accent4"/>
          </a:solidFill>
        </p:spPr>
        <p:txBody>
          <a:bodyPr lIns="180000" tIns="72000" rIns="180000" bIns="72000" anchor="b" anchorCtr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Untertitel &amp; Infos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223180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Relationship Id="rId9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Relationship Id="rId9" Type="http://schemas.openxmlformats.org/officeDocument/2006/relationships/image" Target="../media/image1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5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1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924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65171E-C0EE-4595-83D2-E449227D4D7E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5030722-B978-4365-9DF2-1024E36B9CB1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8F9BC0D-1E45-4C54-8C8D-C55DCA077D18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ABD21C8-05C0-425A-8373-9E4DB2737C6B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CE6E0DF-684D-4A4C-A552-9A8B314FA64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2A63B844-C7D6-4F06-A6CB-F851FE2E114A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4" name="Bild 4" descr="FH_Burgenland_Logo.jpg">
            <a:extLst>
              <a:ext uri="{FF2B5EF4-FFF2-40B4-BE49-F238E27FC236}">
                <a16:creationId xmlns:a16="http://schemas.microsoft.com/office/drawing/2014/main" id="{11474691-2C60-4E0B-B54E-AD30E227DFBC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232" y="6040716"/>
            <a:ext cx="1199136" cy="68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16D784B-8A86-4E44-B46E-57987240CDE1}"/>
              </a:ext>
            </a:extLst>
          </p:cNvPr>
          <p:cNvGrpSpPr/>
          <p:nvPr userDrawn="1"/>
        </p:nvGrpSpPr>
        <p:grpSpPr>
          <a:xfrm>
            <a:off x="-397" y="-9331"/>
            <a:ext cx="12206538" cy="246834"/>
            <a:chOff x="0" y="0"/>
            <a:chExt cx="12206538" cy="24683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C3DDAA1D-4E86-4693-9EB9-FEFDFF7590D8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F144B25-D065-494A-B9F7-107250703A37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CB350C8-EB7E-4862-B89E-1248AD8CADEF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A752ABD-AC14-4EDE-A630-A83B8492736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A61B1F6-CB05-4596-9DE8-9D7FF64D2991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0516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75" r:id="rId3"/>
    <p:sldLayoutId id="2147483776" r:id="rId4"/>
    <p:sldLayoutId id="2147483777" r:id="rId5"/>
    <p:sldLayoutId id="2147483778" r:id="rId6"/>
    <p:sldLayoutId id="2147483807" r:id="rId7"/>
    <p:sldLayoutId id="2147483700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681" r:id="rId14"/>
    <p:sldLayoutId id="2147483686" r:id="rId15"/>
    <p:sldLayoutId id="2147483851" r:id="rId16"/>
    <p:sldLayoutId id="2147483852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508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400" b="1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924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65171E-C0EE-4595-83D2-E449227D4D7E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5030722-B978-4365-9DF2-1024E36B9CB1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8F9BC0D-1E45-4C54-8C8D-C55DCA077D18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ABD21C8-05C0-425A-8373-9E4DB2737C6B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CE6E0DF-684D-4A4C-A552-9A8B314FA64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2A63B844-C7D6-4F06-A6CB-F851FE2E114A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4" name="Bild 4" descr="FH_Burgenland_Logo.jpg">
            <a:extLst>
              <a:ext uri="{FF2B5EF4-FFF2-40B4-BE49-F238E27FC236}">
                <a16:creationId xmlns:a16="http://schemas.microsoft.com/office/drawing/2014/main" id="{11474691-2C60-4E0B-B54E-AD30E227DFB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232" y="6040716"/>
            <a:ext cx="1199136" cy="68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16D784B-8A86-4E44-B46E-57987240CDE1}"/>
              </a:ext>
            </a:extLst>
          </p:cNvPr>
          <p:cNvGrpSpPr/>
          <p:nvPr userDrawn="1"/>
        </p:nvGrpSpPr>
        <p:grpSpPr>
          <a:xfrm>
            <a:off x="-397" y="-9331"/>
            <a:ext cx="12206538" cy="246834"/>
            <a:chOff x="0" y="0"/>
            <a:chExt cx="12206538" cy="24683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C3DDAA1D-4E86-4693-9EB9-FEFDFF7590D8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F144B25-D065-494A-B9F7-107250703A37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CB350C8-EB7E-4862-B89E-1248AD8CADEF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A752ABD-AC14-4EDE-A630-A83B8492736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A61B1F6-CB05-4596-9DE8-9D7FF64D2991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901653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508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400" b="1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924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65171E-C0EE-4595-83D2-E449227D4D7E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5030722-B978-4365-9DF2-1024E36B9CB1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8F9BC0D-1E45-4C54-8C8D-C55DCA077D18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ABD21C8-05C0-425A-8373-9E4DB2737C6B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CE6E0DF-684D-4A4C-A552-9A8B314FA64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2A63B844-C7D6-4F06-A6CB-F851FE2E114A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4" name="Bild 4" descr="FH_Burgenland_Logo.jpg">
            <a:extLst>
              <a:ext uri="{FF2B5EF4-FFF2-40B4-BE49-F238E27FC236}">
                <a16:creationId xmlns:a16="http://schemas.microsoft.com/office/drawing/2014/main" id="{11474691-2C60-4E0B-B54E-AD30E227DFBC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232" y="6040716"/>
            <a:ext cx="1199136" cy="68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16D784B-8A86-4E44-B46E-57987240CDE1}"/>
              </a:ext>
            </a:extLst>
          </p:cNvPr>
          <p:cNvGrpSpPr/>
          <p:nvPr userDrawn="1"/>
        </p:nvGrpSpPr>
        <p:grpSpPr>
          <a:xfrm>
            <a:off x="-397" y="-9331"/>
            <a:ext cx="12206538" cy="246834"/>
            <a:chOff x="0" y="0"/>
            <a:chExt cx="12206538" cy="24683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C3DDAA1D-4E86-4693-9EB9-FEFDFF7590D8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F144B25-D065-494A-B9F7-107250703A37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CB350C8-EB7E-4862-B89E-1248AD8CADEF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A752ABD-AC14-4EDE-A630-A83B8492736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A61B1F6-CB05-4596-9DE8-9D7FF64D2991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883409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808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508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400" b="1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924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65171E-C0EE-4595-83D2-E449227D4D7E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5030722-B978-4365-9DF2-1024E36B9CB1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8F9BC0D-1E45-4C54-8C8D-C55DCA077D18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ABD21C8-05C0-425A-8373-9E4DB2737C6B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CE6E0DF-684D-4A4C-A552-9A8B314FA64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2A63B844-C7D6-4F06-A6CB-F851FE2E114A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4" name="Bild 4" descr="FH_Burgenland_Logo.jpg">
            <a:extLst>
              <a:ext uri="{FF2B5EF4-FFF2-40B4-BE49-F238E27FC236}">
                <a16:creationId xmlns:a16="http://schemas.microsoft.com/office/drawing/2014/main" id="{11474691-2C60-4E0B-B54E-AD30E227DFBC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232" y="6040716"/>
            <a:ext cx="1199136" cy="68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16D784B-8A86-4E44-B46E-57987240CDE1}"/>
              </a:ext>
            </a:extLst>
          </p:cNvPr>
          <p:cNvGrpSpPr/>
          <p:nvPr userDrawn="1"/>
        </p:nvGrpSpPr>
        <p:grpSpPr>
          <a:xfrm>
            <a:off x="-397" y="-9331"/>
            <a:ext cx="12206538" cy="246834"/>
            <a:chOff x="0" y="0"/>
            <a:chExt cx="12206538" cy="24683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C3DDAA1D-4E86-4693-9EB9-FEFDFF7590D8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F144B25-D065-494A-B9F7-107250703A37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CB350C8-EB7E-4862-B89E-1248AD8CADEF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A752ABD-AC14-4EDE-A630-A83B8492736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A61B1F6-CB05-4596-9DE8-9D7FF64D2991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100912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9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508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400" b="1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9246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ADAB1E-562C-4A0C-BE6F-79046C0C74F7}" type="slidenum">
              <a:rPr lang="de-DE" smtClean="0"/>
              <a:t>‹#›</a:t>
            </a:fld>
            <a:endParaRPr lang="de-DE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D965171E-C0EE-4595-83D2-E449227D4D7E}"/>
              </a:ext>
            </a:extLst>
          </p:cNvPr>
          <p:cNvGrpSpPr/>
          <p:nvPr/>
        </p:nvGrpSpPr>
        <p:grpSpPr>
          <a:xfrm>
            <a:off x="-9728" y="-9331"/>
            <a:ext cx="12206538" cy="246834"/>
            <a:chOff x="0" y="0"/>
            <a:chExt cx="12206538" cy="246834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05030722-B978-4365-9DF2-1024E36B9CB1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8F9BC0D-1E45-4C54-8C8D-C55DCA077D18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4ABD21C8-05C0-425A-8373-9E4DB2737C6B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CE6E0DF-684D-4A4C-A552-9A8B314FA64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2A63B844-C7D6-4F06-A6CB-F851FE2E114A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4" name="Bild 4" descr="FH_Burgenland_Logo.jpg">
            <a:extLst>
              <a:ext uri="{FF2B5EF4-FFF2-40B4-BE49-F238E27FC236}">
                <a16:creationId xmlns:a16="http://schemas.microsoft.com/office/drawing/2014/main" id="{11474691-2C60-4E0B-B54E-AD30E227DFBC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4232" y="6040716"/>
            <a:ext cx="1199136" cy="68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16D784B-8A86-4E44-B46E-57987240CDE1}"/>
              </a:ext>
            </a:extLst>
          </p:cNvPr>
          <p:cNvGrpSpPr/>
          <p:nvPr userDrawn="1"/>
        </p:nvGrpSpPr>
        <p:grpSpPr>
          <a:xfrm>
            <a:off x="-397" y="-9331"/>
            <a:ext cx="12206538" cy="246834"/>
            <a:chOff x="0" y="0"/>
            <a:chExt cx="12206538" cy="246834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C3DDAA1D-4E86-4693-9EB9-FEFDFF7590D8}"/>
                </a:ext>
              </a:extLst>
            </p:cNvPr>
            <p:cNvSpPr/>
            <p:nvPr/>
          </p:nvSpPr>
          <p:spPr>
            <a:xfrm>
              <a:off x="2441308" y="0"/>
              <a:ext cx="2441308" cy="246834"/>
            </a:xfrm>
            <a:prstGeom prst="rect">
              <a:avLst/>
            </a:prstGeom>
            <a:solidFill>
              <a:srgbClr val="0EAC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4F144B25-D065-494A-B9F7-107250703A37}"/>
                </a:ext>
              </a:extLst>
            </p:cNvPr>
            <p:cNvSpPr/>
            <p:nvPr/>
          </p:nvSpPr>
          <p:spPr>
            <a:xfrm>
              <a:off x="0" y="0"/>
              <a:ext cx="2441308" cy="246834"/>
            </a:xfrm>
            <a:prstGeom prst="rect">
              <a:avLst/>
            </a:prstGeom>
            <a:solidFill>
              <a:srgbClr val="2162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7CB350C8-EB7E-4862-B89E-1248AD8CADEF}"/>
                </a:ext>
              </a:extLst>
            </p:cNvPr>
            <p:cNvSpPr/>
            <p:nvPr/>
          </p:nvSpPr>
          <p:spPr>
            <a:xfrm>
              <a:off x="7323923" y="0"/>
              <a:ext cx="2441308" cy="246834"/>
            </a:xfrm>
            <a:prstGeom prst="rect">
              <a:avLst/>
            </a:prstGeom>
            <a:solidFill>
              <a:srgbClr val="93B9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9A752ABD-AC14-4EDE-A630-A83B84927365}"/>
                </a:ext>
              </a:extLst>
            </p:cNvPr>
            <p:cNvSpPr/>
            <p:nvPr/>
          </p:nvSpPr>
          <p:spPr>
            <a:xfrm>
              <a:off x="4882615" y="0"/>
              <a:ext cx="2441308" cy="246834"/>
            </a:xfrm>
            <a:prstGeom prst="rect">
              <a:avLst/>
            </a:prstGeom>
            <a:solidFill>
              <a:srgbClr val="FAA9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FA61B1F6-CB05-4596-9DE8-9D7FF64D2991}"/>
                </a:ext>
              </a:extLst>
            </p:cNvPr>
            <p:cNvSpPr/>
            <p:nvPr/>
          </p:nvSpPr>
          <p:spPr>
            <a:xfrm>
              <a:off x="9765230" y="0"/>
              <a:ext cx="2441308" cy="246834"/>
            </a:xfrm>
            <a:prstGeom prst="rect">
              <a:avLst/>
            </a:prstGeom>
            <a:solidFill>
              <a:srgbClr val="008A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277091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10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508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400" b="1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Gill Sans" panose="020F050202020403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ICMEIM51375.2020.00018" TargetMode="External"/><Relationship Id="rId2" Type="http://schemas.openxmlformats.org/officeDocument/2006/relationships/hyperlink" Target="https://doi.org/10.1109/EDUCON46332.2021.9453845" TargetMode="External"/><Relationship Id="rId1" Type="http://schemas.openxmlformats.org/officeDocument/2006/relationships/slideLayout" Target="../slideLayouts/slideLayout22.xml"/><Relationship Id="rId5" Type="http://schemas.openxmlformats.org/officeDocument/2006/relationships/hyperlink" Target="https://doi.org/10.1109/ComPE53109.2021.9751886" TargetMode="External"/><Relationship Id="rId4" Type="http://schemas.openxmlformats.org/officeDocument/2006/relationships/hyperlink" Target="https://doi.org/10.1109/FIE44824.2020.9274272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CSTE55932.2022.00012" TargetMode="External"/><Relationship Id="rId2" Type="http://schemas.openxmlformats.org/officeDocument/2006/relationships/hyperlink" Target="https://doi.org/10.1109/ICAIE53562.2021.00109" TargetMode="Externa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doi.org/10.1109/EITT50754.2020.0004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32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Auswirkungen</a:t>
            </a:r>
            <a:r>
              <a:rPr lang="en-GB" sz="3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der Covid 19 </a:t>
            </a:r>
            <a:r>
              <a:rPr lang="en-GB" sz="32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Pandemie</a:t>
            </a:r>
            <a:r>
              <a:rPr lang="en-GB" sz="3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auf den </a:t>
            </a:r>
            <a:r>
              <a:rPr lang="en-GB" sz="32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technologischen</a:t>
            </a:r>
            <a:r>
              <a:rPr lang="en-GB" sz="3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2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Wandel</a:t>
            </a:r>
            <a:r>
              <a:rPr lang="en-GB" sz="32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 den </a:t>
            </a:r>
            <a:r>
              <a:rPr lang="en-GB" sz="32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Universitäten</a:t>
            </a:r>
            <a:endParaRPr lang="en-GB" sz="3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-9525" y="557213"/>
            <a:ext cx="5207826" cy="642937"/>
          </a:xfrm>
        </p:spPr>
        <p:txBody>
          <a:bodyPr>
            <a:normAutofit/>
          </a:bodyPr>
          <a:lstStyle/>
          <a:p>
            <a:r>
              <a:rPr lang="de-AT" dirty="0"/>
              <a:t>BA Thesis Defense</a:t>
            </a:r>
          </a:p>
        </p:txBody>
      </p:sp>
    </p:spTree>
    <p:extLst>
      <p:ext uri="{BB962C8B-B14F-4D97-AF65-F5344CB8AC3E}">
        <p14:creationId xmlns:p14="http://schemas.microsoft.com/office/powerpoint/2010/main" val="1646410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Implementierung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von Online-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Lernplattformen</a:t>
            </a:r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Welche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Auswirkungen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Bezug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auf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Effizienz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Bildungsqualität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Zugänglichkeit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ergeben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haben</a:t>
            </a:r>
            <a:endParaRPr lang="en-GB" sz="22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Schulung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Lehrenden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Umgang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digitalen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Tools</a:t>
            </a:r>
          </a:p>
          <a:p>
            <a:pPr>
              <a:lnSpc>
                <a:spcPct val="150000"/>
              </a:lnSpc>
            </a:pP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Analyse von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Reaktionen</a:t>
            </a:r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Langfristige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Auswirkungen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dieser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Veränderungen</a:t>
            </a:r>
            <a:r>
              <a:rPr lang="en-GB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auf die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Bildungseinrichtungen</a:t>
            </a:r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sz="1800" dirty="0">
              <a:latin typeface="Tahoma" panose="020B060403050404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-9525" y="557213"/>
            <a:ext cx="5207826" cy="642937"/>
          </a:xfrm>
        </p:spPr>
        <p:txBody>
          <a:bodyPr>
            <a:normAutofit lnSpcReduction="10000"/>
          </a:bodyPr>
          <a:lstStyle/>
          <a:p>
            <a:r>
              <a:rPr lang="de-AT" dirty="0"/>
              <a:t>Problemstellung</a:t>
            </a:r>
            <a:endParaRPr lang="en-GB" b="0" i="0" u="none" strike="noStrike" dirty="0">
              <a:solidFill>
                <a:srgbClr val="1A1A1A"/>
              </a:solidFill>
              <a:effectLst/>
              <a:latin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15527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7509"/>
            <a:ext cx="10515600" cy="453874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AT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Welche Veränderungen sind durch die Covid19 Pandemie im Bildungssektor entstanden?</a:t>
            </a:r>
            <a:endParaRPr lang="en-AT" sz="2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de-AT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Welche technologischen Veränderungen haben sich als Folge der Covid 19 Pandemie ergeben?</a:t>
            </a:r>
            <a:endParaRPr lang="en-GB" sz="2200" dirty="0">
              <a:effectLst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-9525" y="557213"/>
            <a:ext cx="5207826" cy="642937"/>
          </a:xfrm>
        </p:spPr>
        <p:txBody>
          <a:bodyPr>
            <a:normAutofit lnSpcReduction="10000"/>
          </a:bodyPr>
          <a:lstStyle/>
          <a:p>
            <a:r>
              <a:rPr lang="de-AT" dirty="0"/>
              <a:t>Forschungsfragen</a:t>
            </a:r>
            <a:endParaRPr lang="en-GB" b="0" i="0" u="none" strike="noStrike" dirty="0">
              <a:solidFill>
                <a:srgbClr val="1A1A1A"/>
              </a:solidFill>
              <a:effectLst/>
              <a:latin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9931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7509"/>
            <a:ext cx="10515600" cy="453874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AT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Schnelles Umschalten</a:t>
            </a:r>
          </a:p>
          <a:p>
            <a:pPr>
              <a:lnSpc>
                <a:spcPct val="150000"/>
              </a:lnSpc>
            </a:pPr>
            <a:r>
              <a:rPr lang="de-AT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Learning Plattformen</a:t>
            </a:r>
          </a:p>
          <a:p>
            <a:pPr>
              <a:lnSpc>
                <a:spcPct val="150000"/>
              </a:lnSpc>
            </a:pPr>
            <a:r>
              <a:rPr lang="de-AT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Große Herausforderungen</a:t>
            </a:r>
          </a:p>
          <a:p>
            <a:pPr>
              <a:lnSpc>
                <a:spcPct val="150000"/>
              </a:lnSpc>
            </a:pPr>
            <a:r>
              <a:rPr lang="de-AT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Kein Unterricht</a:t>
            </a:r>
          </a:p>
          <a:p>
            <a:pPr>
              <a:lnSpc>
                <a:spcPct val="150000"/>
              </a:lnSpc>
            </a:pPr>
            <a:r>
              <a:rPr lang="de-AT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Kein Kontakt </a:t>
            </a:r>
          </a:p>
          <a:p>
            <a:pPr>
              <a:lnSpc>
                <a:spcPct val="150000"/>
              </a:lnSpc>
            </a:pPr>
            <a:r>
              <a:rPr lang="de-AT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Kein Feedback</a:t>
            </a:r>
          </a:p>
          <a:p>
            <a:pPr>
              <a:lnSpc>
                <a:spcPct val="150000"/>
              </a:lnSpc>
            </a:pPr>
            <a:r>
              <a:rPr lang="de-AT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Experiment (</a:t>
            </a:r>
            <a:r>
              <a:rPr lang="de-AT" sz="22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Flipped</a:t>
            </a:r>
            <a:r>
              <a:rPr lang="de-AT" sz="2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Classroom)</a:t>
            </a:r>
            <a:endParaRPr lang="en-GB" sz="2200" dirty="0">
              <a:effectLst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-9525" y="557213"/>
            <a:ext cx="5207826" cy="642937"/>
          </a:xfrm>
        </p:spPr>
        <p:txBody>
          <a:bodyPr>
            <a:normAutofit lnSpcReduction="10000"/>
          </a:bodyPr>
          <a:lstStyle/>
          <a:p>
            <a:r>
              <a:rPr lang="en-GB" b="1" i="0" u="none" strike="noStrike" dirty="0" err="1">
                <a:effectLst/>
                <a:latin typeface="Söhne"/>
              </a:rPr>
              <a:t>Schlussfolgerungen</a:t>
            </a:r>
            <a:endParaRPr lang="en-GB" b="0" i="0" u="none" strike="noStrike" dirty="0">
              <a:solidFill>
                <a:srgbClr val="1A1A1A"/>
              </a:solidFill>
              <a:effectLst/>
              <a:latin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2144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2200" b="1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Mangel</a:t>
            </a:r>
            <a:r>
              <a:rPr lang="en-GB" sz="22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 </a:t>
            </a:r>
            <a:r>
              <a:rPr lang="en-GB" sz="2200" b="1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Literatur</a:t>
            </a:r>
            <a:endParaRPr lang="en-GB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GB" sz="2200" b="1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Methodologische</a:t>
            </a:r>
            <a:r>
              <a:rPr lang="en-GB" sz="22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GB" sz="2200" b="1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nterschiede</a:t>
            </a:r>
            <a:endParaRPr lang="en-GB" sz="2200" b="1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GB" sz="2200" b="1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Forschungslücken</a:t>
            </a:r>
            <a:endParaRPr lang="en-GB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GB" sz="2200" b="1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Schlüssigkeitsprobleme</a:t>
            </a:r>
            <a:endParaRPr lang="en-GB" sz="22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-9525" y="557213"/>
            <a:ext cx="5207826" cy="642937"/>
          </a:xfrm>
        </p:spPr>
        <p:txBody>
          <a:bodyPr>
            <a:normAutofit fontScale="62500" lnSpcReduction="20000"/>
          </a:bodyPr>
          <a:lstStyle/>
          <a:p>
            <a:r>
              <a:rPr lang="de-AT" dirty="0"/>
              <a:t>Nennenswerte Aspekte aus der Literatur</a:t>
            </a:r>
            <a:endParaRPr lang="en-GB" b="0" i="0" u="none" strike="noStrike" dirty="0">
              <a:solidFill>
                <a:srgbClr val="1A1A1A"/>
              </a:solidFill>
              <a:effectLst/>
              <a:latin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33824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60000"/>
              </a:lnSpc>
            </a:pPr>
            <a:r>
              <a:rPr lang="en-GB" b="1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Traditionelle</a:t>
            </a:r>
            <a:r>
              <a:rPr lang="en-GB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vs. Online-</a:t>
            </a:r>
            <a:r>
              <a:rPr lang="en-GB" b="1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Lernmethoden</a:t>
            </a:r>
            <a:r>
              <a:rPr lang="en-GB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b="1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Pandemie</a:t>
            </a:r>
            <a:endParaRPr lang="en-GB" b="1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Herausforderungen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Pandemie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GB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Positive Seiten der </a:t>
            </a:r>
            <a:r>
              <a:rPr lang="en-GB" b="1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Pandemie</a:t>
            </a:r>
            <a:endParaRPr lang="en-GB" b="1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Verschieden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Faktoren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beeinflussen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Efektivität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Lernens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Wendepunkt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für das Online-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Lernen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Herausforderungen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Chancen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für die Zukunft</a:t>
            </a:r>
          </a:p>
          <a:p>
            <a:pPr>
              <a:lnSpc>
                <a:spcPct val="160000"/>
              </a:lnSpc>
            </a:pP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Psychologische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Aspekte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Online-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Lernens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-9525" y="557213"/>
            <a:ext cx="5207826" cy="642937"/>
          </a:xfrm>
        </p:spPr>
        <p:txBody>
          <a:bodyPr>
            <a:normAutofit/>
          </a:bodyPr>
          <a:lstStyle/>
          <a:p>
            <a:r>
              <a:rPr lang="de-AT" dirty="0"/>
              <a:t>Zusammenfassung</a:t>
            </a:r>
          </a:p>
        </p:txBody>
      </p:sp>
    </p:spTree>
    <p:extLst>
      <p:ext uri="{BB962C8B-B14F-4D97-AF65-F5344CB8AC3E}">
        <p14:creationId xmlns:p14="http://schemas.microsoft.com/office/powerpoint/2010/main" val="2034709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GB" sz="2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Heymann</a:t>
            </a: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R., &amp; </a:t>
            </a:r>
            <a:r>
              <a:rPr lang="en-GB" sz="2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Risinamhodzi</a:t>
            </a: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D. T. (2021). A continuous feedback system during COVID-19 online teaching. </a:t>
            </a:r>
            <a:r>
              <a:rPr lang="en-GB" sz="28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2021 IEEE Global Engineering Education Conference (EDUCON)</a:t>
            </a: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897–902. </a:t>
            </a: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https://doi.org/10.1109/EDUCON46332.2021.9453845</a:t>
            </a:r>
            <a:endParaRPr lang="en-GB" sz="28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Wang, T. (2020). Analysis of network teaching during COVID-19. </a:t>
            </a:r>
            <a:r>
              <a:rPr lang="en-GB" sz="28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2020 International Conference on Modern Education and Information Management (ICMEIM)</a:t>
            </a: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47–50. </a:t>
            </a: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https://doi.org/10.1109/ICMEIM51375.2020.00018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Zhu, G., Yu, X., Liu, Y., Yang, Y., &amp; </a:t>
            </a:r>
            <a:r>
              <a:rPr lang="en-GB" sz="2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Xie</a:t>
            </a: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X. (2020). Challenges and innovations in online teaching during the outbreak of COVID-19 in China. </a:t>
            </a:r>
            <a:r>
              <a:rPr lang="en-GB" sz="28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2020 IEEE Frontiers in Education Conference (FIE)</a:t>
            </a: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1–6. </a:t>
            </a: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https://doi.org/10.1109/FIE44824.2020.9274272</a:t>
            </a:r>
            <a:endParaRPr lang="en-GB" sz="28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Saini, A. (2021). Changing Paradigms of Teaching Amid Covid-19: A SWOT Analysis of online Classes in Physical Education and Sports Sciences. </a:t>
            </a:r>
            <a:r>
              <a:rPr lang="en-GB" sz="28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2021 International Conference on Computational Performance Evaluation (</a:t>
            </a:r>
            <a:r>
              <a:rPr lang="en-GB" sz="2800" i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ComPE</a:t>
            </a:r>
            <a:r>
              <a:rPr lang="en-GB" sz="2800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115–119. </a:t>
            </a:r>
            <a:r>
              <a:rPr lang="en-GB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https://doi.org/10.1109/ComPE53109.2021.9751886</a:t>
            </a:r>
            <a:endParaRPr lang="en-GB" sz="28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-9525" y="557213"/>
            <a:ext cx="5207826" cy="642937"/>
          </a:xfrm>
        </p:spPr>
        <p:txBody>
          <a:bodyPr>
            <a:normAutofit/>
          </a:bodyPr>
          <a:lstStyle/>
          <a:p>
            <a:r>
              <a:rPr lang="de-AT" dirty="0"/>
              <a:t>Literatur</a:t>
            </a:r>
          </a:p>
        </p:txBody>
      </p:sp>
    </p:spTree>
    <p:extLst>
      <p:ext uri="{BB962C8B-B14F-4D97-AF65-F5344CB8AC3E}">
        <p14:creationId xmlns:p14="http://schemas.microsoft.com/office/powerpoint/2010/main" val="2264520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ADAB1E-562C-4A0C-BE6F-79046C0C74F7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GB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Luo, W., Lin, Y., </a:t>
            </a:r>
            <a:r>
              <a:rPr lang="en-GB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Jin</a:t>
            </a:r>
            <a:r>
              <a:rPr lang="en-GB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M., &amp; Hu, C. (2021). Construction and Empirical Study of Comprehensive Evaluation Index System of Online Teaching in the Period of COVID-19. </a:t>
            </a:r>
            <a:r>
              <a:rPr lang="en-GB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2021 2nd International Conference on Artificial Intelligence and Education (ICAIE)</a:t>
            </a:r>
            <a:r>
              <a:rPr lang="en-GB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494–497. </a:t>
            </a:r>
            <a:r>
              <a:rPr lang="en-GB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https://doi.org/10.1109/ICAIE53562.2021.00109</a:t>
            </a:r>
            <a:endParaRPr lang="en-GB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GB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Alotaibi, S. D. (2022). COVID-19, from Crisis to Opportunity: Assessing Teaching Programming Languages Online Using Statistical Methods. </a:t>
            </a:r>
            <a:r>
              <a:rPr lang="en-GB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2022 4th International Conference on Computer Science and Technologies in Education (CSTE)</a:t>
            </a:r>
            <a:r>
              <a:rPr lang="en-GB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27–30. </a:t>
            </a:r>
            <a:r>
              <a:rPr lang="en-GB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https://doi.org/10.1109/CSTE55932.2022.00012</a:t>
            </a:r>
            <a:endParaRPr lang="en-GB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GB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Liu, L., Liu, K., &amp; Zhao, J. (2020). Development of Online Flipped Blended Teaching Mode in Higher Vocational Education during COVID-19 outbreak: A Case Study. </a:t>
            </a:r>
            <a:r>
              <a:rPr lang="en-GB" i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2020 Ninth International Conference of Educational Innovation through Technology (EITT)</a:t>
            </a:r>
            <a:r>
              <a:rPr lang="en-GB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193–198. </a:t>
            </a:r>
            <a:r>
              <a:rPr lang="en-GB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https://doi.org/10.1109/EITT50754.2020.00041</a:t>
            </a:r>
            <a:endParaRPr lang="en-GB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-9525" y="557213"/>
            <a:ext cx="5207826" cy="642937"/>
          </a:xfrm>
        </p:spPr>
        <p:txBody>
          <a:bodyPr>
            <a:normAutofit/>
          </a:bodyPr>
          <a:lstStyle/>
          <a:p>
            <a:r>
              <a:rPr lang="de-AT" dirty="0"/>
              <a:t>Literatur</a:t>
            </a:r>
          </a:p>
        </p:txBody>
      </p:sp>
    </p:spTree>
    <p:extLst>
      <p:ext uri="{BB962C8B-B14F-4D97-AF65-F5344CB8AC3E}">
        <p14:creationId xmlns:p14="http://schemas.microsoft.com/office/powerpoint/2010/main" val="3417330654"/>
      </p:ext>
    </p:extLst>
  </p:cSld>
  <p:clrMapOvr>
    <a:masterClrMapping/>
  </p:clrMapOvr>
</p:sld>
</file>

<file path=ppt/theme/theme1.xml><?xml version="1.0" encoding="utf-8"?>
<a:theme xmlns:a="http://schemas.openxmlformats.org/drawingml/2006/main" name="Department Wirtschaf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enutzerdefiniert 1">
      <a:majorFont>
        <a:latin typeface="Exo 2 Medium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BEA23FAC-3885-4A9B-9A06-DDA6C8509E71}" vid="{11093B3C-843B-4CC8-9213-A4BFDFAEDBAD}"/>
    </a:ext>
  </a:extLst>
</a:theme>
</file>

<file path=ppt/theme/theme2.xml><?xml version="1.0" encoding="utf-8"?>
<a:theme xmlns:a="http://schemas.openxmlformats.org/drawingml/2006/main" name="Department Informationstechnologie &amp; -managemen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enutzerdefiniert 1">
      <a:majorFont>
        <a:latin typeface="Exo 2 Medium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BEA23FAC-3885-4A9B-9A06-DDA6C8509E71}" vid="{11093B3C-843B-4CC8-9213-A4BFDFAEDBAD}"/>
    </a:ext>
  </a:extLst>
</a:theme>
</file>

<file path=ppt/theme/theme3.xml><?xml version="1.0" encoding="utf-8"?>
<a:theme xmlns:a="http://schemas.openxmlformats.org/drawingml/2006/main" name="Department Soziales">
  <a:themeElements>
    <a:clrScheme name="FH Burgenland">
      <a:dk1>
        <a:sysClr val="windowText" lastClr="000000"/>
      </a:dk1>
      <a:lt1>
        <a:sysClr val="window" lastClr="FFFFFF"/>
      </a:lt1>
      <a:dk2>
        <a:srgbClr val="575757"/>
      </a:dk2>
      <a:lt2>
        <a:srgbClr val="E7E6E6"/>
      </a:lt2>
      <a:accent1>
        <a:srgbClr val="005081"/>
      </a:accent1>
      <a:accent2>
        <a:srgbClr val="00A5D2"/>
      </a:accent2>
      <a:accent3>
        <a:srgbClr val="007C59"/>
      </a:accent3>
      <a:accent4>
        <a:srgbClr val="96B522"/>
      </a:accent4>
      <a:accent5>
        <a:srgbClr val="F7A600"/>
      </a:accent5>
      <a:accent6>
        <a:srgbClr val="EC6608"/>
      </a:accent6>
      <a:hlink>
        <a:srgbClr val="0563C1"/>
      </a:hlink>
      <a:folHlink>
        <a:srgbClr val="954F72"/>
      </a:folHlink>
    </a:clrScheme>
    <a:fontScheme name="FH Burgenland">
      <a:majorFont>
        <a:latin typeface="Exo 2 Medium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BEA23FAC-3885-4A9B-9A06-DDA6C8509E71}" vid="{11093B3C-843B-4CC8-9213-A4BFDFAEDBAD}"/>
    </a:ext>
  </a:extLst>
</a:theme>
</file>

<file path=ppt/theme/theme4.xml><?xml version="1.0" encoding="utf-8"?>
<a:theme xmlns:a="http://schemas.openxmlformats.org/drawingml/2006/main" name="Department Energie-Umweltmanagement">
  <a:themeElements>
    <a:clrScheme name="FH Burgenland">
      <a:dk1>
        <a:sysClr val="windowText" lastClr="000000"/>
      </a:dk1>
      <a:lt1>
        <a:sysClr val="window" lastClr="FFFFFF"/>
      </a:lt1>
      <a:dk2>
        <a:srgbClr val="575757"/>
      </a:dk2>
      <a:lt2>
        <a:srgbClr val="E7E6E6"/>
      </a:lt2>
      <a:accent1>
        <a:srgbClr val="005081"/>
      </a:accent1>
      <a:accent2>
        <a:srgbClr val="00A5D2"/>
      </a:accent2>
      <a:accent3>
        <a:srgbClr val="007C59"/>
      </a:accent3>
      <a:accent4>
        <a:srgbClr val="96B522"/>
      </a:accent4>
      <a:accent5>
        <a:srgbClr val="F7A600"/>
      </a:accent5>
      <a:accent6>
        <a:srgbClr val="EC6608"/>
      </a:accent6>
      <a:hlink>
        <a:srgbClr val="0563C1"/>
      </a:hlink>
      <a:folHlink>
        <a:srgbClr val="954F72"/>
      </a:folHlink>
    </a:clrScheme>
    <a:fontScheme name="FH Burgenland">
      <a:majorFont>
        <a:latin typeface="Exo 2 Medium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BEA23FAC-3885-4A9B-9A06-DDA6C8509E71}" vid="{11093B3C-843B-4CC8-9213-A4BFDFAEDBAD}"/>
    </a:ext>
  </a:extLst>
</a:theme>
</file>

<file path=ppt/theme/theme5.xml><?xml version="1.0" encoding="utf-8"?>
<a:theme xmlns:a="http://schemas.openxmlformats.org/drawingml/2006/main" name="Department Gesundheit">
  <a:themeElements>
    <a:clrScheme name="FH Burgenland">
      <a:dk1>
        <a:sysClr val="windowText" lastClr="000000"/>
      </a:dk1>
      <a:lt1>
        <a:sysClr val="window" lastClr="FFFFFF"/>
      </a:lt1>
      <a:dk2>
        <a:srgbClr val="575757"/>
      </a:dk2>
      <a:lt2>
        <a:srgbClr val="E7E6E6"/>
      </a:lt2>
      <a:accent1>
        <a:srgbClr val="005081"/>
      </a:accent1>
      <a:accent2>
        <a:srgbClr val="00A5D2"/>
      </a:accent2>
      <a:accent3>
        <a:srgbClr val="007C59"/>
      </a:accent3>
      <a:accent4>
        <a:srgbClr val="96B522"/>
      </a:accent4>
      <a:accent5>
        <a:srgbClr val="F7A600"/>
      </a:accent5>
      <a:accent6>
        <a:srgbClr val="EC6608"/>
      </a:accent6>
      <a:hlink>
        <a:srgbClr val="0563C1"/>
      </a:hlink>
      <a:folHlink>
        <a:srgbClr val="954F72"/>
      </a:folHlink>
    </a:clrScheme>
    <a:fontScheme name="FH Burgenland">
      <a:majorFont>
        <a:latin typeface="Exo 2 Medium"/>
        <a:ea typeface=""/>
        <a:cs typeface=""/>
      </a:majorFont>
      <a:minorFont>
        <a:latin typeface="Gill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BEA23FAC-3885-4A9B-9A06-DDA6C8509E71}" vid="{11093B3C-843B-4CC8-9213-A4BFDFAEDBAD}"/>
    </a:ext>
  </a:extLst>
</a:theme>
</file>

<file path=ppt/theme/theme6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1078</TotalTime>
  <Words>509</Words>
  <Application>Microsoft Macintosh PowerPoint</Application>
  <PresentationFormat>Widescreen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22" baseType="lpstr">
      <vt:lpstr>Arial</vt:lpstr>
      <vt:lpstr>Calibri</vt:lpstr>
      <vt:lpstr>Exo 2 Medium</vt:lpstr>
      <vt:lpstr>Gill Sans</vt:lpstr>
      <vt:lpstr>Poppins</vt:lpstr>
      <vt:lpstr>Söhne</vt:lpstr>
      <vt:lpstr>Tahoma</vt:lpstr>
      <vt:lpstr>Times New Roman</vt:lpstr>
      <vt:lpstr>Wingdings</vt:lpstr>
      <vt:lpstr>Department Wirtschaft</vt:lpstr>
      <vt:lpstr>Department Informationstechnologie &amp; -management</vt:lpstr>
      <vt:lpstr>Department Soziales</vt:lpstr>
      <vt:lpstr>Department Energie-Umweltmanagement</vt:lpstr>
      <vt:lpstr>Department Gesundheit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FH-Burgenland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Reinprecht Sarah</dc:creator>
  <cp:lastModifiedBy>Nemanja Filipovic</cp:lastModifiedBy>
  <cp:revision>80</cp:revision>
  <dcterms:created xsi:type="dcterms:W3CDTF">2019-09-09T08:59:08Z</dcterms:created>
  <dcterms:modified xsi:type="dcterms:W3CDTF">2024-06-13T10:41:56Z</dcterms:modified>
</cp:coreProperties>
</file>

<file path=docProps/thumbnail.jpeg>
</file>